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2" r:id="rId6"/>
    <p:sldId id="261" r:id="rId7"/>
    <p:sldId id="263" r:id="rId8"/>
    <p:sldId id="260"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 id="279"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2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5/4/2020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98678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5/4/2020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662429069"/>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holding, man, black&#10;&#10;Description automatically generated">
            <a:extLst>
              <a:ext uri="{FF2B5EF4-FFF2-40B4-BE49-F238E27FC236}">
                <a16:creationId xmlns:a16="http://schemas.microsoft.com/office/drawing/2014/main" id="{1E096DC2-CA80-4DFA-ADB4-CC8A03EB84CA}"/>
              </a:ext>
            </a:extLst>
          </p:cNvPr>
          <p:cNvPicPr>
            <a:picLocks noChangeAspect="1"/>
          </p:cNvPicPr>
          <p:nvPr/>
        </p:nvPicPr>
        <p:blipFill rotWithShape="1">
          <a:blip r:embed="rId2">
            <a:extLst>
              <a:ext uri="{28A0092B-C50C-407E-A947-70E740481C1C}">
                <a14:useLocalDpi xmlns:a14="http://schemas.microsoft.com/office/drawing/2010/main" val="0"/>
              </a:ext>
            </a:extLst>
          </a:blip>
          <a:srcRect l="29697" t="9091"/>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E425B1-3EC3-417D-8099-D5F4815D15F3}"/>
              </a:ext>
            </a:extLst>
          </p:cNvPr>
          <p:cNvSpPr>
            <a:spLocks noGrp="1"/>
          </p:cNvSpPr>
          <p:nvPr>
            <p:ph type="ctrTitle"/>
          </p:nvPr>
        </p:nvSpPr>
        <p:spPr>
          <a:xfrm>
            <a:off x="404553" y="3091928"/>
            <a:ext cx="9078562" cy="2387600"/>
          </a:xfrm>
        </p:spPr>
        <p:txBody>
          <a:bodyPr>
            <a:normAutofit/>
          </a:bodyPr>
          <a:lstStyle/>
          <a:p>
            <a:r>
              <a:rPr lang="en-IN" sz="6600" dirty="0"/>
              <a:t> EXPERT SYSTEM &amp;</a:t>
            </a:r>
            <a:r>
              <a:rPr lang="en-US" sz="6600" dirty="0"/>
              <a:t> ARCHITECTURE </a:t>
            </a:r>
            <a:endParaRPr lang="en-IN" sz="6600" dirty="0"/>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57B6FE2-8F93-45E9-9867-F930E0C3D32B}"/>
              </a:ext>
            </a:extLst>
          </p:cNvPr>
          <p:cNvSpPr>
            <a:spLocks noGrp="1"/>
          </p:cNvSpPr>
          <p:nvPr>
            <p:ph type="subTitle" idx="1"/>
          </p:nvPr>
        </p:nvSpPr>
        <p:spPr>
          <a:xfrm>
            <a:off x="404553" y="5624945"/>
            <a:ext cx="9078562" cy="592975"/>
          </a:xfrm>
        </p:spPr>
        <p:txBody>
          <a:bodyPr anchor="ctr">
            <a:normAutofit/>
          </a:bodyPr>
          <a:lstStyle/>
          <a:p>
            <a:pPr>
              <a:lnSpc>
                <a:spcPct val="100000"/>
              </a:lnSpc>
            </a:pPr>
            <a:r>
              <a:rPr lang="en-IN" sz="1100" b="1">
                <a:solidFill>
                  <a:schemeClr val="bg1"/>
                </a:solidFill>
              </a:rPr>
              <a:t>SYED DANISH ALI-2K18CSUN01043</a:t>
            </a:r>
          </a:p>
          <a:p>
            <a:pPr>
              <a:lnSpc>
                <a:spcPct val="100000"/>
              </a:lnSpc>
            </a:pPr>
            <a:r>
              <a:rPr lang="en-IN" sz="1100" b="1">
                <a:solidFill>
                  <a:schemeClr val="bg1"/>
                </a:solidFill>
              </a:rPr>
              <a:t>AMANPREET SINGH-2K18CSUN01008</a:t>
            </a:r>
            <a:endParaRPr lang="en-IN" sz="1100" b="1" dirty="0">
              <a:solidFill>
                <a:schemeClr val="bg1"/>
              </a:solidFill>
            </a:endParaRPr>
          </a:p>
        </p:txBody>
      </p:sp>
    </p:spTree>
    <p:extLst>
      <p:ext uri="{BB962C8B-B14F-4D97-AF65-F5344CB8AC3E}">
        <p14:creationId xmlns:p14="http://schemas.microsoft.com/office/powerpoint/2010/main" val="2166459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2A2B57D3-936C-4091-BA57-F6BC9B4C8665}"/>
              </a:ext>
            </a:extLst>
          </p:cNvPr>
          <p:cNvPicPr>
            <a:picLocks noChangeAspect="1"/>
          </p:cNvPicPr>
          <p:nvPr/>
        </p:nvPicPr>
        <p:blipFill rotWithShape="1">
          <a:blip r:embed="rId2">
            <a:extLst>
              <a:ext uri="{28A0092B-C50C-407E-A947-70E740481C1C}">
                <a14:useLocalDpi xmlns:a14="http://schemas.microsoft.com/office/drawing/2010/main" val="0"/>
              </a:ext>
            </a:extLst>
          </a:blip>
          <a:srcRect t="4667" r="35364" b="4424"/>
          <a:stretch/>
        </p:blipFill>
        <p:spPr>
          <a:xfrm>
            <a:off x="3856892" y="10"/>
            <a:ext cx="8335108" cy="6857990"/>
          </a:xfrm>
          <a:prstGeom prst="rect">
            <a:avLst/>
          </a:prstGeom>
        </p:spPr>
      </p:pic>
      <p:sp>
        <p:nvSpPr>
          <p:cNvPr id="19"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E93153-DAF7-4F65-8C3D-05F0637E45D2}"/>
              </a:ext>
            </a:extLst>
          </p:cNvPr>
          <p:cNvSpPr>
            <a:spLocks noGrp="1"/>
          </p:cNvSpPr>
          <p:nvPr>
            <p:ph type="ctrTitle"/>
          </p:nvPr>
        </p:nvSpPr>
        <p:spPr>
          <a:xfrm>
            <a:off x="6506308" y="6835130"/>
            <a:ext cx="82062" cy="45719"/>
          </a:xfrm>
        </p:spPr>
        <p:txBody>
          <a:bodyPr anchor="b">
            <a:noAutofit/>
          </a:bodyPr>
          <a:lstStyle/>
          <a:p>
            <a:r>
              <a:rPr lang="en-IN" sz="800" dirty="0"/>
              <a:t>.</a:t>
            </a:r>
          </a:p>
        </p:txBody>
      </p:sp>
      <p:sp>
        <p:nvSpPr>
          <p:cNvPr id="20"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92DAEE6B-1C8C-4567-AD11-5D665E8AFFDA}"/>
              </a:ext>
            </a:extLst>
          </p:cNvPr>
          <p:cNvSpPr>
            <a:spLocks noGrp="1"/>
          </p:cNvSpPr>
          <p:nvPr>
            <p:ph type="subTitle" idx="1"/>
          </p:nvPr>
        </p:nvSpPr>
        <p:spPr>
          <a:xfrm flipV="1">
            <a:off x="0" y="6393756"/>
            <a:ext cx="11036808" cy="464234"/>
          </a:xfrm>
        </p:spPr>
        <p:txBody>
          <a:bodyPr>
            <a:normAutofit fontScale="92500" lnSpcReduction="20000"/>
          </a:bodyPr>
          <a:lstStyle/>
          <a:p>
            <a:r>
              <a:rPr lang="en-IN" dirty="0"/>
              <a:t>.</a:t>
            </a:r>
          </a:p>
        </p:txBody>
      </p:sp>
      <p:sp>
        <p:nvSpPr>
          <p:cNvPr id="6" name="Rectangle 5">
            <a:extLst>
              <a:ext uri="{FF2B5EF4-FFF2-40B4-BE49-F238E27FC236}">
                <a16:creationId xmlns:a16="http://schemas.microsoft.com/office/drawing/2014/main" id="{169F3856-E5D2-4ED7-944D-CC80A0661017}"/>
              </a:ext>
            </a:extLst>
          </p:cNvPr>
          <p:cNvSpPr/>
          <p:nvPr/>
        </p:nvSpPr>
        <p:spPr>
          <a:xfrm>
            <a:off x="0" y="975265"/>
            <a:ext cx="6096000" cy="4524315"/>
          </a:xfrm>
          <a:prstGeom prst="rect">
            <a:avLst/>
          </a:prstGeom>
        </p:spPr>
        <p:txBody>
          <a:bodyPr>
            <a:spAutoFit/>
          </a:bodyPr>
          <a:lstStyle/>
          <a:p>
            <a:r>
              <a:rPr lang="en-IN" dirty="0"/>
              <a:t> </a:t>
            </a:r>
            <a:r>
              <a:rPr lang="en-IN" b="1" dirty="0"/>
              <a:t>Capabilities of Expert Systems :-</a:t>
            </a:r>
            <a:br>
              <a:rPr lang="en-IN" b="1" dirty="0"/>
            </a:br>
            <a:br>
              <a:rPr lang="en-IN" b="1" dirty="0"/>
            </a:br>
            <a:r>
              <a:rPr lang="en-IN" dirty="0">
                <a:solidFill>
                  <a:srgbClr val="002060"/>
                </a:solidFill>
              </a:rPr>
              <a:t>The expert systems are capable of −</a:t>
            </a:r>
            <a:br>
              <a:rPr lang="en-IN" dirty="0"/>
            </a:br>
            <a:br>
              <a:rPr lang="en-IN" dirty="0"/>
            </a:br>
            <a:endParaRPr lang="en-IN" dirty="0"/>
          </a:p>
          <a:p>
            <a:endParaRPr lang="en-IN" dirty="0"/>
          </a:p>
          <a:p>
            <a:r>
              <a:rPr lang="en-IN" dirty="0"/>
              <a:t>1.Instructing and assisting human in decision making.</a:t>
            </a:r>
            <a:br>
              <a:rPr lang="en-IN" dirty="0"/>
            </a:br>
            <a:r>
              <a:rPr lang="en-IN" dirty="0"/>
              <a:t>2.Demonstrating.</a:t>
            </a:r>
            <a:br>
              <a:rPr lang="en-IN" dirty="0"/>
            </a:br>
            <a:r>
              <a:rPr lang="en-IN" dirty="0"/>
              <a:t>3.Deriving a solution.</a:t>
            </a:r>
            <a:br>
              <a:rPr lang="en-IN" dirty="0"/>
            </a:br>
            <a:r>
              <a:rPr lang="en-IN" dirty="0"/>
              <a:t>4.Diagnosing.</a:t>
            </a:r>
            <a:br>
              <a:rPr lang="en-IN" dirty="0"/>
            </a:br>
            <a:r>
              <a:rPr lang="en-IN" dirty="0"/>
              <a:t>5.Explaining.</a:t>
            </a:r>
            <a:br>
              <a:rPr lang="en-IN" dirty="0"/>
            </a:br>
            <a:r>
              <a:rPr lang="en-IN" dirty="0"/>
              <a:t>6.Interpreting input.</a:t>
            </a:r>
            <a:br>
              <a:rPr lang="en-IN" dirty="0"/>
            </a:br>
            <a:r>
              <a:rPr lang="en-IN" dirty="0"/>
              <a:t>7.Predicting results.</a:t>
            </a:r>
            <a:br>
              <a:rPr lang="en-IN" dirty="0"/>
            </a:br>
            <a:r>
              <a:rPr lang="en-IN" dirty="0"/>
              <a:t>8.Justifying the conclusion.</a:t>
            </a:r>
            <a:br>
              <a:rPr lang="en-IN" dirty="0"/>
            </a:br>
            <a:r>
              <a:rPr lang="en-IN" dirty="0"/>
              <a:t>9.Suggesting alternative options to a problem.</a:t>
            </a:r>
            <a:br>
              <a:rPr lang="en-IN" dirty="0"/>
            </a:br>
            <a:r>
              <a:rPr lang="en-IN" dirty="0"/>
              <a:t>10. Advising.</a:t>
            </a:r>
          </a:p>
        </p:txBody>
      </p:sp>
    </p:spTree>
    <p:extLst>
      <p:ext uri="{BB962C8B-B14F-4D97-AF65-F5344CB8AC3E}">
        <p14:creationId xmlns:p14="http://schemas.microsoft.com/office/powerpoint/2010/main" val="30076785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F21451-A119-4E1E-9A84-EDB1DBDD3C85}"/>
              </a:ext>
            </a:extLst>
          </p:cNvPr>
          <p:cNvSpPr>
            <a:spLocks noGrp="1"/>
          </p:cNvSpPr>
          <p:nvPr>
            <p:ph type="ctrTitle"/>
          </p:nvPr>
        </p:nvSpPr>
        <p:spPr>
          <a:xfrm>
            <a:off x="616893" y="1238250"/>
            <a:ext cx="7003107" cy="4381500"/>
          </a:xfrm>
        </p:spPr>
        <p:txBody>
          <a:bodyPr anchor="ctr">
            <a:normAutofit/>
          </a:bodyPr>
          <a:lstStyle/>
          <a:p>
            <a:endParaRPr lang="en-IN" sz="7200" dirty="0"/>
          </a:p>
        </p:txBody>
      </p:sp>
      <p:sp>
        <p:nvSpPr>
          <p:cNvPr id="3" name="Subtitle 2">
            <a:extLst>
              <a:ext uri="{FF2B5EF4-FFF2-40B4-BE49-F238E27FC236}">
                <a16:creationId xmlns:a16="http://schemas.microsoft.com/office/drawing/2014/main" id="{750A8BAA-A258-4098-951A-B8B59C275926}"/>
              </a:ext>
            </a:extLst>
          </p:cNvPr>
          <p:cNvSpPr>
            <a:spLocks noGrp="1"/>
          </p:cNvSpPr>
          <p:nvPr>
            <p:ph type="subTitle" idx="1"/>
          </p:nvPr>
        </p:nvSpPr>
        <p:spPr>
          <a:xfrm>
            <a:off x="8791575" y="1238250"/>
            <a:ext cx="3000375" cy="4381500"/>
          </a:xfrm>
        </p:spPr>
        <p:txBody>
          <a:bodyPr anchor="ctr">
            <a:normAutofit/>
          </a:bodyPr>
          <a:lstStyle/>
          <a:p>
            <a:endParaRPr lang="en-IN"/>
          </a:p>
        </p:txBody>
      </p:sp>
      <p:sp>
        <p:nvSpPr>
          <p:cNvPr id="14" name="Rectangle 13">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01F19E95-B7A5-4A37-932F-3C5CA6409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 y="1"/>
            <a:ext cx="12063984" cy="6857999"/>
          </a:xfrm>
          <a:prstGeom prst="rect">
            <a:avLst/>
          </a:prstGeom>
        </p:spPr>
      </p:pic>
    </p:spTree>
    <p:extLst>
      <p:ext uri="{BB962C8B-B14F-4D97-AF65-F5344CB8AC3E}">
        <p14:creationId xmlns:p14="http://schemas.microsoft.com/office/powerpoint/2010/main" val="31593102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rain&#10;&#10;Description automatically generated">
            <a:extLst>
              <a:ext uri="{FF2B5EF4-FFF2-40B4-BE49-F238E27FC236}">
                <a16:creationId xmlns:a16="http://schemas.microsoft.com/office/drawing/2014/main" id="{611838C1-2766-43A0-BBB6-C2F841C44844}"/>
              </a:ext>
            </a:extLst>
          </p:cNvPr>
          <p:cNvPicPr>
            <a:picLocks noChangeAspect="1"/>
          </p:cNvPicPr>
          <p:nvPr/>
        </p:nvPicPr>
        <p:blipFill rotWithShape="1">
          <a:blip r:embed="rId2">
            <a:extLst>
              <a:ext uri="{28A0092B-C50C-407E-A947-70E740481C1C}">
                <a14:useLocalDpi xmlns:a14="http://schemas.microsoft.com/office/drawing/2010/main" val="0"/>
              </a:ext>
            </a:extLst>
          </a:blip>
          <a:srcRect t="3373" r="31053" b="5716"/>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89E223-555A-4EC1-9303-D52CD2244D52}"/>
              </a:ext>
            </a:extLst>
          </p:cNvPr>
          <p:cNvSpPr>
            <a:spLocks noGrp="1"/>
          </p:cNvSpPr>
          <p:nvPr>
            <p:ph type="ctrTitle"/>
          </p:nvPr>
        </p:nvSpPr>
        <p:spPr>
          <a:xfrm>
            <a:off x="477981" y="1122363"/>
            <a:ext cx="7245182" cy="3204134"/>
          </a:xfrm>
        </p:spPr>
        <p:txBody>
          <a:bodyPr anchor="b">
            <a:normAutofit/>
          </a:bodyPr>
          <a:lstStyle/>
          <a:p>
            <a:r>
              <a:rPr lang="en-IN" sz="4000" b="1" dirty="0">
                <a:latin typeface="AlternateGothic2 BT" panose="020B0608020202050204" pitchFamily="34" charset="0"/>
              </a:rPr>
              <a:t>The components of ES include −</a:t>
            </a:r>
            <a:br>
              <a:rPr lang="en-IN" sz="4000" b="1" dirty="0">
                <a:latin typeface="AlternateGothic2 BT" panose="020B0608020202050204" pitchFamily="34" charset="0"/>
              </a:rPr>
            </a:br>
            <a:br>
              <a:rPr lang="en-IN" sz="4000" b="1" dirty="0">
                <a:latin typeface="AlternateGothic2 BT" panose="020B0608020202050204" pitchFamily="34" charset="0"/>
              </a:rPr>
            </a:br>
            <a:r>
              <a:rPr lang="en-IN" sz="2400" i="1" dirty="0">
                <a:solidFill>
                  <a:srgbClr val="002060"/>
                </a:solidFill>
                <a:latin typeface="AlternateGothic2 BT" panose="020B0608020202050204" pitchFamily="34" charset="0"/>
              </a:rPr>
              <a:t>Knowledge Base</a:t>
            </a:r>
            <a:br>
              <a:rPr lang="en-IN" sz="2300" dirty="0">
                <a:latin typeface="AlternateGothic2 BT" panose="020B0608020202050204" pitchFamily="34" charset="0"/>
              </a:rPr>
            </a:br>
            <a:br>
              <a:rPr lang="en-IN" sz="2300" dirty="0">
                <a:latin typeface="AlternateGothic2 BT" panose="020B0608020202050204" pitchFamily="34" charset="0"/>
              </a:rPr>
            </a:br>
            <a:r>
              <a:rPr lang="en-IN" sz="2400" i="1" dirty="0">
                <a:solidFill>
                  <a:srgbClr val="002060"/>
                </a:solidFill>
                <a:latin typeface="AlternateGothic2 BT" panose="020B0608020202050204" pitchFamily="34" charset="0"/>
              </a:rPr>
              <a:t>Inference Engine</a:t>
            </a:r>
            <a:br>
              <a:rPr lang="en-IN" sz="2300" dirty="0">
                <a:latin typeface="AlternateGothic2 BT" panose="020B0608020202050204" pitchFamily="34" charset="0"/>
              </a:rPr>
            </a:br>
            <a:br>
              <a:rPr lang="en-IN" sz="2300" i="1" dirty="0">
                <a:solidFill>
                  <a:srgbClr val="002060"/>
                </a:solidFill>
                <a:latin typeface="AlternateGothic2 BT" panose="020B0608020202050204" pitchFamily="34" charset="0"/>
              </a:rPr>
            </a:br>
            <a:r>
              <a:rPr lang="en-IN" sz="2400" i="1" dirty="0">
                <a:solidFill>
                  <a:srgbClr val="002060"/>
                </a:solidFill>
                <a:latin typeface="AlternateGothic2 BT" panose="020B0608020202050204" pitchFamily="34" charset="0"/>
              </a:rPr>
              <a:t>User Interface</a:t>
            </a:r>
            <a:br>
              <a:rPr lang="en-IN" sz="2300" dirty="0">
                <a:latin typeface="AlternateGothic2 BT" panose="020B0608020202050204" pitchFamily="34" charset="0"/>
              </a:rPr>
            </a:br>
            <a:endParaRPr lang="en-IN" sz="2300" dirty="0">
              <a:latin typeface="AlternateGothic2 BT" panose="020B0608020202050204" pitchFamily="34" charset="0"/>
            </a:endParaRPr>
          </a:p>
        </p:txBody>
      </p:sp>
      <p:sp>
        <p:nvSpPr>
          <p:cNvPr id="3" name="Subtitle 2">
            <a:extLst>
              <a:ext uri="{FF2B5EF4-FFF2-40B4-BE49-F238E27FC236}">
                <a16:creationId xmlns:a16="http://schemas.microsoft.com/office/drawing/2014/main" id="{B0DC2F41-57C1-4116-8BE6-1F8F66071944}"/>
              </a:ext>
            </a:extLst>
          </p:cNvPr>
          <p:cNvSpPr>
            <a:spLocks noGrp="1"/>
          </p:cNvSpPr>
          <p:nvPr>
            <p:ph type="subTitle" idx="1"/>
          </p:nvPr>
        </p:nvSpPr>
        <p:spPr>
          <a:xfrm>
            <a:off x="477980" y="4872922"/>
            <a:ext cx="4023359" cy="1208141"/>
          </a:xfrm>
        </p:spPr>
        <p:txBody>
          <a:bodyPr>
            <a:normAutofit/>
          </a:bodyPr>
          <a:lstStyle/>
          <a:p>
            <a:r>
              <a:rPr lang="en-IN" sz="2000" b="1" dirty="0"/>
              <a:t>…</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3868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1C58E-CBF8-44C7-9720-26CE285058B2}"/>
              </a:ext>
            </a:extLst>
          </p:cNvPr>
          <p:cNvSpPr>
            <a:spLocks noGrp="1"/>
          </p:cNvSpPr>
          <p:nvPr>
            <p:ph type="ctrTitle"/>
          </p:nvPr>
        </p:nvSpPr>
        <p:spPr>
          <a:xfrm>
            <a:off x="7848600" y="1110640"/>
            <a:ext cx="4023360" cy="3204134"/>
          </a:xfrm>
        </p:spPr>
        <p:txBody>
          <a:bodyPr anchor="b">
            <a:normAutofit/>
          </a:bodyPr>
          <a:lstStyle/>
          <a:p>
            <a:r>
              <a:rPr lang="en-US" altLang="en-US" sz="4800" dirty="0">
                <a:latin typeface="Abadi Extra Light" panose="020B0604020202020204" pitchFamily="34" charset="0"/>
                <a:cs typeface="Arial" panose="020B0604020202020204" pitchFamily="34" charset="0"/>
              </a:rPr>
              <a:t>Let us see them one by one briefly −</a:t>
            </a:r>
            <a:br>
              <a:rPr lang="en-US" altLang="en-US" sz="4800" dirty="0">
                <a:latin typeface="Abadi Extra Light" panose="020B0604020202020204" pitchFamily="34" charset="0"/>
              </a:rPr>
            </a:br>
            <a:endParaRPr lang="en-IN" sz="4800" dirty="0">
              <a:latin typeface="Abadi Extra Light" panose="020B0604020202020204" pitchFamily="34" charset="0"/>
            </a:endParaRPr>
          </a:p>
        </p:txBody>
      </p:sp>
      <p:sp>
        <p:nvSpPr>
          <p:cNvPr id="3" name="Subtitle 2">
            <a:extLst>
              <a:ext uri="{FF2B5EF4-FFF2-40B4-BE49-F238E27FC236}">
                <a16:creationId xmlns:a16="http://schemas.microsoft.com/office/drawing/2014/main" id="{7512BA07-3676-4064-948F-27CA4113321A}"/>
              </a:ext>
            </a:extLst>
          </p:cNvPr>
          <p:cNvSpPr>
            <a:spLocks noGrp="1"/>
          </p:cNvSpPr>
          <p:nvPr>
            <p:ph type="subTitle" idx="1"/>
          </p:nvPr>
        </p:nvSpPr>
        <p:spPr>
          <a:xfrm>
            <a:off x="7848600" y="4872922"/>
            <a:ext cx="4023360" cy="1208141"/>
          </a:xfrm>
        </p:spPr>
        <p:txBody>
          <a:bodyPr>
            <a:normAutofit/>
          </a:bodyPr>
          <a:lstStyle/>
          <a:p>
            <a:r>
              <a:rPr lang="en-IN" sz="2000" dirty="0"/>
              <a:t>…</a:t>
            </a:r>
          </a:p>
        </p:txBody>
      </p:sp>
      <p:pic>
        <p:nvPicPr>
          <p:cNvPr id="1026" name="Picture 2" descr="Expert System">
            <a:extLst>
              <a:ext uri="{FF2B5EF4-FFF2-40B4-BE49-F238E27FC236}">
                <a16:creationId xmlns:a16="http://schemas.microsoft.com/office/drawing/2014/main" id="{34DA7A4C-E7B5-4A8C-80FA-21DE8D6DFE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992" y="1263169"/>
            <a:ext cx="7053626" cy="417927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0596715E-3E23-4AE2-BEDE-C9400330FC21}"/>
              </a:ext>
            </a:extLst>
          </p:cNvPr>
          <p:cNvSpPr>
            <a:spLocks noChangeArrowheads="1"/>
          </p:cNvSpPr>
          <p:nvPr/>
        </p:nvSpPr>
        <p:spPr bwMode="auto">
          <a:xfrm>
            <a:off x="0" y="-1579587"/>
            <a:ext cx="6199133" cy="36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211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2904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table, sitting, small&#10;&#10;Description automatically generated">
            <a:extLst>
              <a:ext uri="{FF2B5EF4-FFF2-40B4-BE49-F238E27FC236}">
                <a16:creationId xmlns:a16="http://schemas.microsoft.com/office/drawing/2014/main" id="{425F6915-16A2-4DCF-BFDD-BBBE6B036033}"/>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4448"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016B2F-AC7C-4119-9FB6-983FC61E76E1}"/>
              </a:ext>
            </a:extLst>
          </p:cNvPr>
          <p:cNvSpPr>
            <a:spLocks noGrp="1"/>
          </p:cNvSpPr>
          <p:nvPr>
            <p:ph type="ctrTitle"/>
          </p:nvPr>
        </p:nvSpPr>
        <p:spPr>
          <a:xfrm>
            <a:off x="0" y="0"/>
            <a:ext cx="12192000" cy="4546920"/>
          </a:xfrm>
        </p:spPr>
        <p:txBody>
          <a:bodyPr anchor="b">
            <a:normAutofit/>
          </a:bodyPr>
          <a:lstStyle/>
          <a:p>
            <a:r>
              <a:rPr lang="en-IN" sz="2000" b="1" dirty="0">
                <a:solidFill>
                  <a:srgbClr val="002060"/>
                </a:solidFill>
              </a:rPr>
              <a:t>**Knowledge Base</a:t>
            </a:r>
            <a:br>
              <a:rPr lang="en-IN" sz="2000" dirty="0">
                <a:solidFill>
                  <a:srgbClr val="002060"/>
                </a:solidFill>
              </a:rPr>
            </a:br>
            <a:br>
              <a:rPr lang="en-IN" sz="2000" i="1" dirty="0">
                <a:solidFill>
                  <a:srgbClr val="002060"/>
                </a:solidFill>
              </a:rPr>
            </a:br>
            <a:r>
              <a:rPr lang="en-IN" sz="2000" b="1" i="1" dirty="0">
                <a:solidFill>
                  <a:srgbClr val="002060"/>
                </a:solidFill>
              </a:rPr>
              <a:t>It contains domain-specific and high-quality knowledge.</a:t>
            </a:r>
            <a:br>
              <a:rPr lang="en-IN" sz="2000" b="1" i="1" dirty="0">
                <a:solidFill>
                  <a:srgbClr val="002060"/>
                </a:solidFill>
              </a:rPr>
            </a:br>
            <a:r>
              <a:rPr lang="en-IN" sz="2000" b="1" i="1" dirty="0">
                <a:solidFill>
                  <a:srgbClr val="002060"/>
                </a:solidFill>
              </a:rPr>
              <a:t>Knowledge is required to exhibit intelligence. The success of any ES majorly depends upon the collection of highly accurate and precise knowledge.</a:t>
            </a:r>
            <a:br>
              <a:rPr lang="en-IN" sz="2000" b="1" dirty="0">
                <a:solidFill>
                  <a:srgbClr val="002060"/>
                </a:solidFill>
              </a:rPr>
            </a:br>
            <a:br>
              <a:rPr lang="en-IN" sz="2000" b="1" i="1" dirty="0">
                <a:solidFill>
                  <a:srgbClr val="002060"/>
                </a:solidFill>
              </a:rPr>
            </a:br>
            <a:br>
              <a:rPr lang="en-IN" sz="2000" b="1" i="1" dirty="0">
                <a:solidFill>
                  <a:srgbClr val="002060"/>
                </a:solidFill>
              </a:rPr>
            </a:br>
            <a:r>
              <a:rPr lang="en-IN" sz="2000" b="1" dirty="0">
                <a:solidFill>
                  <a:srgbClr val="002060"/>
                </a:solidFill>
              </a:rPr>
              <a:t>What is Knowledge?</a:t>
            </a:r>
            <a:br>
              <a:rPr lang="en-IN" sz="2000" b="1" dirty="0">
                <a:solidFill>
                  <a:srgbClr val="002060"/>
                </a:solidFill>
              </a:rPr>
            </a:br>
            <a:br>
              <a:rPr lang="en-IN" sz="2000" dirty="0">
                <a:solidFill>
                  <a:srgbClr val="002060"/>
                </a:solidFill>
              </a:rPr>
            </a:br>
            <a:r>
              <a:rPr lang="en-IN" sz="2000" b="1" i="1" dirty="0">
                <a:solidFill>
                  <a:srgbClr val="002060"/>
                </a:solidFill>
              </a:rPr>
              <a:t>The data is collection of facts. The information is organized as data and facts about the task domain. Data, information, and past experience combined together are termed as knowledge</a:t>
            </a:r>
            <a:br>
              <a:rPr lang="en-IN" sz="1200" b="1" i="1" dirty="0">
                <a:solidFill>
                  <a:srgbClr val="002060"/>
                </a:solidFill>
              </a:rPr>
            </a:br>
            <a:endParaRPr lang="en-IN" sz="1200" b="1" i="1" dirty="0">
              <a:solidFill>
                <a:srgbClr val="002060"/>
              </a:solidFill>
            </a:endParaRPr>
          </a:p>
        </p:txBody>
      </p:sp>
      <p:sp>
        <p:nvSpPr>
          <p:cNvPr id="3" name="Subtitle 2">
            <a:extLst>
              <a:ext uri="{FF2B5EF4-FFF2-40B4-BE49-F238E27FC236}">
                <a16:creationId xmlns:a16="http://schemas.microsoft.com/office/drawing/2014/main" id="{AA39A94D-AF7E-4A23-81D6-F6CA88C7735E}"/>
              </a:ext>
            </a:extLst>
          </p:cNvPr>
          <p:cNvSpPr>
            <a:spLocks noGrp="1"/>
          </p:cNvSpPr>
          <p:nvPr>
            <p:ph type="subTitle" idx="1"/>
          </p:nvPr>
        </p:nvSpPr>
        <p:spPr>
          <a:xfrm>
            <a:off x="477980" y="4872922"/>
            <a:ext cx="4023359" cy="1208141"/>
          </a:xfrm>
        </p:spPr>
        <p:txBody>
          <a:bodyPr>
            <a:normAutofit/>
          </a:bodyPr>
          <a:lstStyle/>
          <a:p>
            <a:r>
              <a:rPr lang="en-IN" sz="2000"/>
              <a:t>…</a:t>
            </a:r>
          </a:p>
          <a:p>
            <a:endParaRPr lang="en-IN" sz="200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000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table, sitting, small&#10;&#10;Description automatically generated">
            <a:extLst>
              <a:ext uri="{FF2B5EF4-FFF2-40B4-BE49-F238E27FC236}">
                <a16:creationId xmlns:a16="http://schemas.microsoft.com/office/drawing/2014/main" id="{A461CE22-E3E3-432F-A7A9-62F9069FB1D7}"/>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4448" b="1"/>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460FE4-23A4-47F3-8E4C-53B08865625E}"/>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a:t>Components of Knowledge Base -</a:t>
            </a:r>
            <a:br>
              <a:rPr lang="en-US" sz="2400"/>
            </a:br>
            <a:endParaRPr lang="en-US" sz="2400"/>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0B5988F-F216-4697-A129-87ED3151F6F5}"/>
              </a:ext>
            </a:extLst>
          </p:cNvPr>
          <p:cNvSpPr>
            <a:spLocks noGrp="1"/>
          </p:cNvSpPr>
          <p:nvPr>
            <p:ph type="subTitle" idx="1"/>
          </p:nvPr>
        </p:nvSpPr>
        <p:spPr>
          <a:xfrm>
            <a:off x="371094" y="2718054"/>
            <a:ext cx="11351514" cy="3207258"/>
          </a:xfrm>
        </p:spPr>
        <p:txBody>
          <a:bodyPr vert="horz" lIns="91440" tIns="45720" rIns="91440" bIns="45720" rtlCol="0" anchor="t">
            <a:noAutofit/>
          </a:bodyPr>
          <a:lstStyle/>
          <a:p>
            <a:pPr indent="-228600">
              <a:lnSpc>
                <a:spcPct val="100000"/>
              </a:lnSpc>
              <a:buFont typeface="Arial" panose="020B0604020202020204" pitchFamily="34" charset="0"/>
              <a:buChar char="•"/>
            </a:pPr>
            <a:r>
              <a:rPr lang="en-US" sz="2000" b="1" dirty="0"/>
              <a:t>The knowledge base of an ES is a store of both, </a:t>
            </a:r>
            <a:r>
              <a:rPr lang="en-US" sz="2000" b="1" dirty="0">
                <a:solidFill>
                  <a:schemeClr val="accent4"/>
                </a:solidFill>
              </a:rPr>
              <a:t>factual and heuristic </a:t>
            </a:r>
            <a:r>
              <a:rPr lang="en-US" sz="2000" b="1" dirty="0"/>
              <a:t>knowledge</a:t>
            </a:r>
            <a:r>
              <a:rPr lang="en-US" sz="2000" dirty="0"/>
              <a:t>.</a:t>
            </a:r>
          </a:p>
          <a:p>
            <a:pPr indent="-228600">
              <a:lnSpc>
                <a:spcPct val="100000"/>
              </a:lnSpc>
              <a:buFont typeface="Arial" panose="020B0604020202020204" pitchFamily="34" charset="0"/>
              <a:buChar char="•"/>
            </a:pPr>
            <a:endParaRPr lang="en-US" sz="2000" b="1" dirty="0"/>
          </a:p>
          <a:p>
            <a:pPr indent="-228600">
              <a:lnSpc>
                <a:spcPct val="100000"/>
              </a:lnSpc>
              <a:buFont typeface="Arial" panose="020B0604020202020204" pitchFamily="34" charset="0"/>
              <a:buChar char="•"/>
            </a:pPr>
            <a:endParaRPr lang="en-US" sz="2000" b="1" dirty="0"/>
          </a:p>
          <a:p>
            <a:pPr indent="-228600">
              <a:lnSpc>
                <a:spcPct val="100000"/>
              </a:lnSpc>
              <a:buFont typeface="Arial" panose="020B0604020202020204" pitchFamily="34" charset="0"/>
              <a:buChar char="•"/>
            </a:pPr>
            <a:r>
              <a:rPr lang="en-US" sz="2000" b="1" dirty="0"/>
              <a:t>Factual Knowledge</a:t>
            </a:r>
            <a:r>
              <a:rPr lang="en-US" sz="2000" dirty="0"/>
              <a:t> − It is the information widely accepted by the Knowledge Engineers and scholars in the task domain.</a:t>
            </a:r>
          </a:p>
          <a:p>
            <a:pPr indent="-228600">
              <a:lnSpc>
                <a:spcPct val="100000"/>
              </a:lnSpc>
              <a:buFont typeface="Arial" panose="020B0604020202020204" pitchFamily="34" charset="0"/>
              <a:buChar char="•"/>
            </a:pPr>
            <a:endParaRPr lang="en-US" sz="2000" b="1" dirty="0"/>
          </a:p>
          <a:p>
            <a:pPr indent="-228600">
              <a:lnSpc>
                <a:spcPct val="100000"/>
              </a:lnSpc>
              <a:buFont typeface="Arial" panose="020B0604020202020204" pitchFamily="34" charset="0"/>
              <a:buChar char="•"/>
            </a:pPr>
            <a:endParaRPr lang="en-US" sz="2000" b="1" dirty="0"/>
          </a:p>
          <a:p>
            <a:pPr indent="-228600">
              <a:lnSpc>
                <a:spcPct val="100000"/>
              </a:lnSpc>
              <a:buFont typeface="Arial" panose="020B0604020202020204" pitchFamily="34" charset="0"/>
              <a:buChar char="•"/>
            </a:pPr>
            <a:r>
              <a:rPr lang="en-US" sz="2000" b="1" dirty="0"/>
              <a:t>Heuristic Knowledge</a:t>
            </a:r>
            <a:r>
              <a:rPr lang="en-US" sz="2000" dirty="0"/>
              <a:t> − It is about practice, accurate judgement, one’s ability of evaluation, and guessing.</a:t>
            </a:r>
          </a:p>
          <a:p>
            <a:pPr>
              <a:lnSpc>
                <a:spcPct val="100000"/>
              </a:lnSpc>
            </a:pPr>
            <a:br>
              <a:rPr lang="en-US" sz="2000" dirty="0"/>
            </a:br>
            <a:endParaRPr lang="en-US" sz="2000" dirty="0"/>
          </a:p>
        </p:txBody>
      </p:sp>
    </p:spTree>
    <p:extLst>
      <p:ext uri="{BB962C8B-B14F-4D97-AF65-F5344CB8AC3E}">
        <p14:creationId xmlns:p14="http://schemas.microsoft.com/office/powerpoint/2010/main" val="809721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indoor, table, sitting, small&#10;&#10;Description automatically generated">
            <a:extLst>
              <a:ext uri="{FF2B5EF4-FFF2-40B4-BE49-F238E27FC236}">
                <a16:creationId xmlns:a16="http://schemas.microsoft.com/office/drawing/2014/main" id="{38F8F03D-20E0-4619-A917-EF9D51681CBF}"/>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4448" b="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9AFD8C-1F8A-48AB-A47E-76B390730E99}"/>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800" dirty="0"/>
              <a:t>**</a:t>
            </a:r>
            <a:r>
              <a:rPr lang="en-US" sz="2800" b="1" dirty="0"/>
              <a:t>Inference Engine</a:t>
            </a:r>
            <a:br>
              <a:rPr lang="en-US" sz="2800" dirty="0"/>
            </a:br>
            <a:endParaRPr lang="en-US" sz="2800" dirty="0"/>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4FD67097-DC22-4657-A992-8F2F53CDD376}"/>
              </a:ext>
            </a:extLst>
          </p:cNvPr>
          <p:cNvSpPr>
            <a:spLocks noGrp="1"/>
          </p:cNvSpPr>
          <p:nvPr>
            <p:ph type="subTitle" idx="1"/>
          </p:nvPr>
        </p:nvSpPr>
        <p:spPr>
          <a:xfrm>
            <a:off x="371094" y="2610104"/>
            <a:ext cx="8139860" cy="3315208"/>
          </a:xfrm>
        </p:spPr>
        <p:txBody>
          <a:bodyPr vert="horz" lIns="91440" tIns="45720" rIns="91440" bIns="45720" rtlCol="0" anchor="t">
            <a:normAutofit fontScale="92500" lnSpcReduction="10000"/>
          </a:bodyPr>
          <a:lstStyle/>
          <a:p>
            <a:pPr>
              <a:lnSpc>
                <a:spcPct val="100000"/>
              </a:lnSpc>
            </a:pPr>
            <a:r>
              <a:rPr lang="en-US" sz="2000" dirty="0">
                <a:solidFill>
                  <a:srgbClr val="002060"/>
                </a:solidFill>
              </a:rPr>
              <a:t>Use of efficient procedures and rules by the Inference Engine is essential in deducting a correct, flawless solution.</a:t>
            </a:r>
          </a:p>
          <a:p>
            <a:pPr>
              <a:lnSpc>
                <a:spcPct val="100000"/>
              </a:lnSpc>
            </a:pPr>
            <a:r>
              <a:rPr lang="en-US" sz="2000" dirty="0">
                <a:solidFill>
                  <a:srgbClr val="002060"/>
                </a:solidFill>
              </a:rPr>
              <a:t> +  Brain of ES.</a:t>
            </a:r>
          </a:p>
          <a:p>
            <a:pPr indent="-228600">
              <a:lnSpc>
                <a:spcPct val="100000"/>
              </a:lnSpc>
              <a:buFont typeface="Arial" panose="020B0604020202020204" pitchFamily="34" charset="0"/>
              <a:buChar char="•"/>
            </a:pPr>
            <a:endParaRPr lang="en-US" sz="2000" dirty="0">
              <a:solidFill>
                <a:srgbClr val="002060"/>
              </a:solidFill>
            </a:endParaRPr>
          </a:p>
          <a:p>
            <a:pPr>
              <a:lnSpc>
                <a:spcPct val="100000"/>
              </a:lnSpc>
            </a:pPr>
            <a:r>
              <a:rPr lang="en-US" sz="2000" dirty="0">
                <a:solidFill>
                  <a:srgbClr val="002060"/>
                </a:solidFill>
              </a:rPr>
              <a:t>To recommend a solution, the Inference Engine uses the    following strategies −</a:t>
            </a:r>
          </a:p>
          <a:p>
            <a:pPr indent="-228600">
              <a:lnSpc>
                <a:spcPct val="100000"/>
              </a:lnSpc>
              <a:buFont typeface="Arial" panose="020B0604020202020204" pitchFamily="34" charset="0"/>
              <a:buChar char="•"/>
            </a:pPr>
            <a:endParaRPr lang="en-US" sz="2000" dirty="0">
              <a:solidFill>
                <a:srgbClr val="002060"/>
              </a:solidFill>
            </a:endParaRPr>
          </a:p>
          <a:p>
            <a:pPr indent="-228600">
              <a:lnSpc>
                <a:spcPct val="100000"/>
              </a:lnSpc>
              <a:buFont typeface="Arial" panose="020B0604020202020204" pitchFamily="34" charset="0"/>
              <a:buChar char="•"/>
            </a:pPr>
            <a:r>
              <a:rPr lang="en-US" sz="2000" dirty="0">
                <a:solidFill>
                  <a:srgbClr val="002060"/>
                </a:solidFill>
              </a:rPr>
              <a:t>Forward Chaining</a:t>
            </a:r>
          </a:p>
          <a:p>
            <a:pPr indent="-228600">
              <a:lnSpc>
                <a:spcPct val="100000"/>
              </a:lnSpc>
              <a:buFont typeface="Arial" panose="020B0604020202020204" pitchFamily="34" charset="0"/>
              <a:buChar char="•"/>
            </a:pPr>
            <a:r>
              <a:rPr lang="en-US" sz="2000" dirty="0">
                <a:solidFill>
                  <a:srgbClr val="002060"/>
                </a:solidFill>
              </a:rPr>
              <a:t>Backward Chaining</a:t>
            </a:r>
          </a:p>
          <a:p>
            <a:pPr indent="-228600">
              <a:lnSpc>
                <a:spcPct val="10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1799686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EEAA-D8AC-43FF-89D2-C1FC7CDF294E}"/>
              </a:ext>
            </a:extLst>
          </p:cNvPr>
          <p:cNvSpPr>
            <a:spLocks noGrp="1"/>
          </p:cNvSpPr>
          <p:nvPr>
            <p:ph type="ctrTitle"/>
          </p:nvPr>
        </p:nvSpPr>
        <p:spPr>
          <a:xfrm>
            <a:off x="577596" y="808893"/>
            <a:ext cx="11036808" cy="628356"/>
          </a:xfrm>
        </p:spPr>
        <p:txBody>
          <a:bodyPr>
            <a:normAutofit fontScale="90000"/>
          </a:bodyPr>
          <a:lstStyle/>
          <a:p>
            <a:r>
              <a:rPr lang="en-IN" sz="4000"/>
              <a:t>**</a:t>
            </a:r>
            <a:r>
              <a:rPr lang="en-IN" sz="4000" b="1"/>
              <a:t>user interface</a:t>
            </a:r>
            <a:endParaRPr lang="en-IN" sz="4000" b="1" dirty="0"/>
          </a:p>
        </p:txBody>
      </p:sp>
      <p:sp>
        <p:nvSpPr>
          <p:cNvPr id="3" name="Subtitle 2">
            <a:extLst>
              <a:ext uri="{FF2B5EF4-FFF2-40B4-BE49-F238E27FC236}">
                <a16:creationId xmlns:a16="http://schemas.microsoft.com/office/drawing/2014/main" id="{419F52BD-0DBC-4C75-A02A-708DC413FC45}"/>
              </a:ext>
            </a:extLst>
          </p:cNvPr>
          <p:cNvSpPr>
            <a:spLocks noGrp="1"/>
          </p:cNvSpPr>
          <p:nvPr>
            <p:ph type="subTitle" idx="1"/>
          </p:nvPr>
        </p:nvSpPr>
        <p:spPr>
          <a:xfrm>
            <a:off x="576072" y="1594338"/>
            <a:ext cx="11036808" cy="4614438"/>
          </a:xfrm>
        </p:spPr>
        <p:txBody>
          <a:bodyPr/>
          <a:lstStyle/>
          <a:p>
            <a:endParaRPr lang="en-IN" dirty="0"/>
          </a:p>
          <a:p>
            <a:r>
              <a:rPr lang="en-IN" dirty="0">
                <a:solidFill>
                  <a:srgbClr val="002060"/>
                </a:solidFill>
              </a:rPr>
              <a:t>User interface provides interaction between user of the ES and the ES itself. It is generally Natural Language Processing so as to be used by the user who is well-versed in the task domain. The user of the ES need not be necessarily an expert in Artificial Intelligence</a:t>
            </a:r>
            <a:r>
              <a:rPr lang="en-IN" dirty="0"/>
              <a:t>.</a:t>
            </a:r>
          </a:p>
          <a:p>
            <a:endParaRPr lang="en-IN" dirty="0"/>
          </a:p>
        </p:txBody>
      </p:sp>
    </p:spTree>
    <p:extLst>
      <p:ext uri="{BB962C8B-B14F-4D97-AF65-F5344CB8AC3E}">
        <p14:creationId xmlns:p14="http://schemas.microsoft.com/office/powerpoint/2010/main" val="2439104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ky&#10;&#10;Description automatically generated">
            <a:extLst>
              <a:ext uri="{FF2B5EF4-FFF2-40B4-BE49-F238E27FC236}">
                <a16:creationId xmlns:a16="http://schemas.microsoft.com/office/drawing/2014/main" id="{9A78F60E-A202-4FB8-B302-F9D90D147E24}"/>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9091"/>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759C5E-2F48-41CD-9636-18A5DC9C4082}"/>
              </a:ext>
            </a:extLst>
          </p:cNvPr>
          <p:cNvSpPr>
            <a:spLocks noGrp="1"/>
          </p:cNvSpPr>
          <p:nvPr>
            <p:ph type="ctrTitle"/>
          </p:nvPr>
        </p:nvSpPr>
        <p:spPr>
          <a:xfrm>
            <a:off x="1561514" y="0"/>
            <a:ext cx="9720775" cy="4192172"/>
          </a:xfrm>
        </p:spPr>
        <p:txBody>
          <a:bodyPr>
            <a:normAutofit/>
          </a:bodyPr>
          <a:lstStyle/>
          <a:p>
            <a:r>
              <a:rPr lang="en-IN" sz="5600" dirty="0">
                <a:solidFill>
                  <a:schemeClr val="bg1"/>
                </a:solidFill>
              </a:rPr>
              <a:t>              E X P E R T</a:t>
            </a:r>
            <a:br>
              <a:rPr lang="en-IN" sz="5600" dirty="0">
                <a:solidFill>
                  <a:schemeClr val="bg1"/>
                </a:solidFill>
              </a:rPr>
            </a:br>
            <a:r>
              <a:rPr lang="en-IN" sz="5600" dirty="0">
                <a:solidFill>
                  <a:schemeClr val="bg1"/>
                </a:solidFill>
              </a:rPr>
              <a:t>             S Y S T E M</a:t>
            </a:r>
            <a:br>
              <a:rPr lang="en-IN" sz="5600" dirty="0">
                <a:solidFill>
                  <a:schemeClr val="bg1"/>
                </a:solidFill>
              </a:rPr>
            </a:br>
            <a:r>
              <a:rPr lang="en-IN" sz="5600" dirty="0">
                <a:solidFill>
                  <a:schemeClr val="bg1"/>
                </a:solidFill>
              </a:rPr>
              <a:t>      A R C H I T E C T U R E</a:t>
            </a:r>
          </a:p>
        </p:txBody>
      </p:sp>
      <p:sp>
        <p:nvSpPr>
          <p:cNvPr id="3" name="Subtitle 2">
            <a:extLst>
              <a:ext uri="{FF2B5EF4-FFF2-40B4-BE49-F238E27FC236}">
                <a16:creationId xmlns:a16="http://schemas.microsoft.com/office/drawing/2014/main" id="{F264AD59-3A3C-4CBE-A2FB-7B29BB101504}"/>
              </a:ext>
            </a:extLst>
          </p:cNvPr>
          <p:cNvSpPr>
            <a:spLocks noGrp="1"/>
          </p:cNvSpPr>
          <p:nvPr>
            <p:ph type="subTitle" idx="1"/>
          </p:nvPr>
        </p:nvSpPr>
        <p:spPr>
          <a:xfrm>
            <a:off x="404553" y="5551469"/>
            <a:ext cx="9078562" cy="592975"/>
          </a:xfrm>
        </p:spPr>
        <p:txBody>
          <a:bodyPr anchor="ctr">
            <a:normAutofit/>
          </a:bodyPr>
          <a:lstStyle/>
          <a:p>
            <a:r>
              <a:rPr lang="en-IN" dirty="0">
                <a:solidFill>
                  <a:schemeClr val="bg1"/>
                </a:solidFill>
              </a:rPr>
              <a:t>..</a:t>
            </a:r>
          </a:p>
        </p:txBody>
      </p:sp>
    </p:spTree>
    <p:extLst>
      <p:ext uri="{BB962C8B-B14F-4D97-AF65-F5344CB8AC3E}">
        <p14:creationId xmlns:p14="http://schemas.microsoft.com/office/powerpoint/2010/main" val="1225788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lock&#10;&#10;Description automatically generated">
            <a:extLst>
              <a:ext uri="{FF2B5EF4-FFF2-40B4-BE49-F238E27FC236}">
                <a16:creationId xmlns:a16="http://schemas.microsoft.com/office/drawing/2014/main" id="{69B4D429-ABB9-43F0-BBE0-1E6022942462}"/>
              </a:ext>
            </a:extLst>
          </p:cNvPr>
          <p:cNvPicPr>
            <a:picLocks noChangeAspect="1"/>
          </p:cNvPicPr>
          <p:nvPr/>
        </p:nvPicPr>
        <p:blipFill rotWithShape="1">
          <a:blip r:embed="rId2">
            <a:extLst>
              <a:ext uri="{28A0092B-C50C-407E-A947-70E740481C1C}">
                <a14:useLocalDpi xmlns:a14="http://schemas.microsoft.com/office/drawing/2010/main" val="0"/>
              </a:ext>
            </a:extLst>
          </a:blip>
          <a:srcRect l="20789" r="9758" b="2317"/>
          <a:stretch/>
        </p:blipFill>
        <p:spPr>
          <a:xfrm>
            <a:off x="-1" y="10"/>
            <a:ext cx="7848599" cy="6857990"/>
          </a:xfrm>
          <a:prstGeom prst="rect">
            <a:avLst/>
          </a:prstGeom>
        </p:spPr>
      </p:pic>
      <p:sp>
        <p:nvSpPr>
          <p:cNvPr id="23" name="Rectangle 22">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02DB7E-1318-44B1-A862-21356666C2E3}"/>
              </a:ext>
            </a:extLst>
          </p:cNvPr>
          <p:cNvSpPr>
            <a:spLocks noGrp="1"/>
          </p:cNvSpPr>
          <p:nvPr>
            <p:ph type="ctrTitle"/>
          </p:nvPr>
        </p:nvSpPr>
        <p:spPr>
          <a:xfrm>
            <a:off x="7848600" y="1122363"/>
            <a:ext cx="4023360" cy="3204134"/>
          </a:xfrm>
        </p:spPr>
        <p:txBody>
          <a:bodyPr anchor="b">
            <a:normAutofit/>
          </a:bodyPr>
          <a:lstStyle/>
          <a:p>
            <a:r>
              <a:rPr lang="en-IN" sz="4100"/>
              <a:t>ARCHITECTURE OF EXPERT SYSTEM</a:t>
            </a:r>
          </a:p>
        </p:txBody>
      </p:sp>
      <p:sp>
        <p:nvSpPr>
          <p:cNvPr id="3" name="Subtitle 2">
            <a:extLst>
              <a:ext uri="{FF2B5EF4-FFF2-40B4-BE49-F238E27FC236}">
                <a16:creationId xmlns:a16="http://schemas.microsoft.com/office/drawing/2014/main" id="{5A24FAE5-56FB-4120-90CE-410FAB755C3E}"/>
              </a:ext>
            </a:extLst>
          </p:cNvPr>
          <p:cNvSpPr>
            <a:spLocks noGrp="1"/>
          </p:cNvSpPr>
          <p:nvPr>
            <p:ph type="subTitle" idx="1"/>
          </p:nvPr>
        </p:nvSpPr>
        <p:spPr>
          <a:xfrm>
            <a:off x="7848600" y="4872922"/>
            <a:ext cx="4023360" cy="1208141"/>
          </a:xfrm>
        </p:spPr>
        <p:txBody>
          <a:bodyPr>
            <a:normAutofit/>
          </a:bodyPr>
          <a:lstStyle/>
          <a:p>
            <a:r>
              <a:rPr lang="en-IN" sz="2000" dirty="0"/>
              <a:t>..</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686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asketball, game&#10;&#10;Description automatically generated">
            <a:extLst>
              <a:ext uri="{FF2B5EF4-FFF2-40B4-BE49-F238E27FC236}">
                <a16:creationId xmlns:a16="http://schemas.microsoft.com/office/drawing/2014/main" id="{5E44AE1A-4A6D-4A08-9DDA-C1B613465F5B}"/>
              </a:ext>
            </a:extLst>
          </p:cNvPr>
          <p:cNvPicPr>
            <a:picLocks noChangeAspect="1"/>
          </p:cNvPicPr>
          <p:nvPr/>
        </p:nvPicPr>
        <p:blipFill rotWithShape="1">
          <a:blip r:embed="rId2">
            <a:extLst>
              <a:ext uri="{28A0092B-C50C-407E-A947-70E740481C1C}">
                <a14:useLocalDpi xmlns:a14="http://schemas.microsoft.com/office/drawing/2010/main" val="0"/>
              </a:ext>
            </a:extLst>
          </a:blip>
          <a:srcRect l="19911" r="3674" b="9091"/>
          <a:stretch/>
        </p:blipFill>
        <p:spPr>
          <a:xfrm>
            <a:off x="20" y="10"/>
            <a:ext cx="8668492" cy="6857990"/>
          </a:xfrm>
          <a:prstGeom prst="rect">
            <a:avLst/>
          </a:prstGeom>
        </p:spPr>
      </p:pic>
      <p:sp>
        <p:nvSpPr>
          <p:cNvPr id="18" name="Rectangle 17">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D9D28F-FACE-43B3-B587-3E589CEF84F6}"/>
              </a:ext>
            </a:extLst>
          </p:cNvPr>
          <p:cNvSpPr>
            <a:spLocks noGrp="1"/>
          </p:cNvSpPr>
          <p:nvPr>
            <p:ph type="ctrTitle"/>
          </p:nvPr>
        </p:nvSpPr>
        <p:spPr>
          <a:xfrm>
            <a:off x="8395868" y="1161288"/>
            <a:ext cx="3438144" cy="1124712"/>
          </a:xfrm>
        </p:spPr>
        <p:txBody>
          <a:bodyPr vert="horz" lIns="91440" tIns="45720" rIns="91440" bIns="45720" rtlCol="0" anchor="b">
            <a:normAutofit/>
          </a:bodyPr>
          <a:lstStyle/>
          <a:p>
            <a:r>
              <a:rPr lang="en-US" sz="2800" dirty="0"/>
              <a:t>ARCHITECTURE OF EXPERT SYSTEM .</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D8A36D85-78E8-4D84-9C73-650EB4FC1125}"/>
              </a:ext>
            </a:extLst>
          </p:cNvPr>
          <p:cNvSpPr>
            <a:spLocks noGrp="1"/>
          </p:cNvSpPr>
          <p:nvPr>
            <p:ph type="subTitle" idx="1"/>
          </p:nvPr>
        </p:nvSpPr>
        <p:spPr>
          <a:xfrm>
            <a:off x="8668512" y="2718054"/>
            <a:ext cx="3166262" cy="3207258"/>
          </a:xfrm>
        </p:spPr>
        <p:txBody>
          <a:bodyPr vert="horz" lIns="91440" tIns="45720" rIns="91440" bIns="45720" rtlCol="0" anchor="t">
            <a:normAutofit/>
          </a:bodyPr>
          <a:lstStyle/>
          <a:p>
            <a:pPr marL="457200" indent="-228600">
              <a:lnSpc>
                <a:spcPct val="100000"/>
              </a:lnSpc>
              <a:buFont typeface="Arial" panose="020B0604020202020204" pitchFamily="34" charset="0"/>
              <a:buChar char="•"/>
            </a:pPr>
            <a:r>
              <a:rPr lang="en-US" sz="1700" dirty="0"/>
              <a:t>INTRODUCTION.</a:t>
            </a:r>
          </a:p>
          <a:p>
            <a:pPr marL="457200" indent="-228600">
              <a:lnSpc>
                <a:spcPct val="100000"/>
              </a:lnSpc>
              <a:buFont typeface="Arial" panose="020B0604020202020204" pitchFamily="34" charset="0"/>
              <a:buChar char="•"/>
            </a:pPr>
            <a:r>
              <a:rPr lang="en-US" sz="1700" dirty="0"/>
              <a:t>HISTORY.</a:t>
            </a:r>
          </a:p>
          <a:p>
            <a:pPr marL="457200" indent="-228600">
              <a:lnSpc>
                <a:spcPct val="100000"/>
              </a:lnSpc>
              <a:buFont typeface="Arial" panose="020B0604020202020204" pitchFamily="34" charset="0"/>
              <a:buChar char="•"/>
            </a:pPr>
            <a:r>
              <a:rPr lang="en-US" sz="1700" dirty="0"/>
              <a:t>APPLICATIONS.</a:t>
            </a:r>
          </a:p>
          <a:p>
            <a:pPr marL="457200" indent="-228600">
              <a:lnSpc>
                <a:spcPct val="100000"/>
              </a:lnSpc>
              <a:buFont typeface="Arial" panose="020B0604020202020204" pitchFamily="34" charset="0"/>
              <a:buChar char="•"/>
            </a:pPr>
            <a:r>
              <a:rPr lang="en-US" sz="1700" dirty="0"/>
              <a:t>IN DEPTH KNOWLEDGE.</a:t>
            </a:r>
          </a:p>
          <a:p>
            <a:pPr marL="457200" indent="-228600">
              <a:lnSpc>
                <a:spcPct val="100000"/>
              </a:lnSpc>
              <a:buFont typeface="Arial" panose="020B0604020202020204" pitchFamily="34" charset="0"/>
              <a:buChar char="•"/>
            </a:pPr>
            <a:r>
              <a:rPr lang="en-US" sz="1700" dirty="0"/>
              <a:t>TYPES.</a:t>
            </a:r>
          </a:p>
          <a:p>
            <a:pPr marL="457200" indent="-228600">
              <a:lnSpc>
                <a:spcPct val="100000"/>
              </a:lnSpc>
              <a:buFont typeface="Arial" panose="020B0604020202020204" pitchFamily="34" charset="0"/>
              <a:buChar char="•"/>
            </a:pPr>
            <a:r>
              <a:rPr lang="en-US" sz="1700" dirty="0"/>
              <a:t>DEVLOPMENT LIFECYCLE.</a:t>
            </a:r>
          </a:p>
          <a:p>
            <a:pPr marL="457200" indent="-228600">
              <a:lnSpc>
                <a:spcPct val="100000"/>
              </a:lnSpc>
              <a:buFont typeface="Arial" panose="020B0604020202020204" pitchFamily="34" charset="0"/>
              <a:buChar char="•"/>
            </a:pPr>
            <a:r>
              <a:rPr lang="en-US" sz="1700" dirty="0"/>
              <a:t>ADVANTAGES &amp; LIMITATIONS.</a:t>
            </a:r>
          </a:p>
          <a:p>
            <a:pPr marL="457200" indent="-228600">
              <a:lnSpc>
                <a:spcPct val="100000"/>
              </a:lnSpc>
              <a:buFont typeface="Arial" panose="020B0604020202020204" pitchFamily="34" charset="0"/>
              <a:buChar char="•"/>
            </a:pPr>
            <a:endParaRPr lang="en-US" sz="1700" dirty="0"/>
          </a:p>
        </p:txBody>
      </p:sp>
    </p:spTree>
    <p:extLst>
      <p:ext uri="{BB962C8B-B14F-4D97-AF65-F5344CB8AC3E}">
        <p14:creationId xmlns:p14="http://schemas.microsoft.com/office/powerpoint/2010/main" val="336353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75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1CAB-5C11-4CE2-B86A-077935616482}"/>
              </a:ext>
            </a:extLst>
          </p:cNvPr>
          <p:cNvSpPr>
            <a:spLocks noGrp="1"/>
          </p:cNvSpPr>
          <p:nvPr>
            <p:ph type="ctrTitle"/>
          </p:nvPr>
        </p:nvSpPr>
        <p:spPr>
          <a:xfrm flipV="1">
            <a:off x="0" y="-1026942"/>
            <a:ext cx="12192000" cy="70339"/>
          </a:xfrm>
        </p:spPr>
        <p:txBody>
          <a:bodyPr>
            <a:normAutofit fontScale="90000"/>
          </a:bodyPr>
          <a:lstStyle/>
          <a:p>
            <a:r>
              <a:rPr lang="en-IN"/>
              <a:t>.</a:t>
            </a:r>
            <a:endParaRPr lang="en-IN" dirty="0"/>
          </a:p>
        </p:txBody>
      </p:sp>
      <p:sp>
        <p:nvSpPr>
          <p:cNvPr id="3" name="Subtitle 2">
            <a:extLst>
              <a:ext uri="{FF2B5EF4-FFF2-40B4-BE49-F238E27FC236}">
                <a16:creationId xmlns:a16="http://schemas.microsoft.com/office/drawing/2014/main" id="{E6BF87F1-03BD-4B13-AFD4-4140DDDAE5EC}"/>
              </a:ext>
            </a:extLst>
          </p:cNvPr>
          <p:cNvSpPr>
            <a:spLocks noGrp="1"/>
          </p:cNvSpPr>
          <p:nvPr>
            <p:ph type="subTitle" idx="1"/>
          </p:nvPr>
        </p:nvSpPr>
        <p:spPr>
          <a:xfrm>
            <a:off x="0" y="0"/>
            <a:ext cx="11612880" cy="6858000"/>
          </a:xfrm>
        </p:spPr>
        <p:txBody>
          <a:bodyPr>
            <a:normAutofit fontScale="92500" lnSpcReduction="20000"/>
          </a:bodyPr>
          <a:lstStyle/>
          <a:p>
            <a:endParaRPr lang="en-IN" dirty="0"/>
          </a:p>
          <a:p>
            <a:endParaRPr lang="en-IN" dirty="0"/>
          </a:p>
          <a:p>
            <a:r>
              <a:rPr lang="en-IN" sz="2200" dirty="0">
                <a:solidFill>
                  <a:srgbClr val="002060"/>
                </a:solidFill>
              </a:rPr>
              <a:t>1.The Client Interface processes requests for service from system-users and from application layer components.</a:t>
            </a:r>
          </a:p>
          <a:p>
            <a:endParaRPr lang="en-IN" sz="2000" dirty="0"/>
          </a:p>
          <a:p>
            <a:endParaRPr lang="en-IN" sz="2000" dirty="0"/>
          </a:p>
          <a:p>
            <a:r>
              <a:rPr lang="en-IN" sz="2000" dirty="0">
                <a:solidFill>
                  <a:srgbClr val="002060"/>
                </a:solidFill>
              </a:rPr>
              <a:t>2.The Knowledge-base Editor is a simple editor that enable a subject matter expert to compose and add rules to the Knowledge-base.</a:t>
            </a:r>
          </a:p>
          <a:p>
            <a:endParaRPr lang="en-IN" sz="2000" dirty="0">
              <a:solidFill>
                <a:srgbClr val="002060"/>
              </a:solidFill>
            </a:endParaRPr>
          </a:p>
          <a:p>
            <a:endParaRPr lang="en-IN" sz="2000" dirty="0"/>
          </a:p>
          <a:p>
            <a:r>
              <a:rPr lang="en-IN" sz="2000" dirty="0">
                <a:solidFill>
                  <a:srgbClr val="002060"/>
                </a:solidFill>
              </a:rPr>
              <a:t>3.Rule Translator converts rules from one form to another </a:t>
            </a:r>
            <a:r>
              <a:rPr lang="en-IN" sz="2000" dirty="0" err="1">
                <a:solidFill>
                  <a:srgbClr val="002060"/>
                </a:solidFill>
              </a:rPr>
              <a:t>i.e;their</a:t>
            </a:r>
            <a:r>
              <a:rPr lang="en-IN" sz="2000" dirty="0">
                <a:solidFill>
                  <a:srgbClr val="002060"/>
                </a:solidFill>
              </a:rPr>
              <a:t> original form to a machine-readable  form.</a:t>
            </a:r>
          </a:p>
          <a:p>
            <a:endParaRPr lang="en-IN" sz="2000" dirty="0"/>
          </a:p>
          <a:p>
            <a:endParaRPr lang="en-IN" sz="2000" dirty="0"/>
          </a:p>
          <a:p>
            <a:r>
              <a:rPr lang="en-IN" sz="2000" dirty="0">
                <a:solidFill>
                  <a:srgbClr val="002060"/>
                </a:solidFill>
              </a:rPr>
              <a:t>4.The Rule Engine(inference engine)is responsible for executing Knowledge-base rules.</a:t>
            </a:r>
          </a:p>
          <a:p>
            <a:endParaRPr lang="en-IN" sz="2000" dirty="0">
              <a:solidFill>
                <a:srgbClr val="002060"/>
              </a:solidFill>
            </a:endParaRPr>
          </a:p>
          <a:p>
            <a:endParaRPr lang="en-IN" sz="2000" dirty="0"/>
          </a:p>
          <a:p>
            <a:r>
              <a:rPr lang="en-IN" sz="2000" dirty="0">
                <a:solidFill>
                  <a:srgbClr val="002060"/>
                </a:solidFill>
              </a:rPr>
              <a:t>5.The shell component,Rule Object Classes,is a container for object classes supporting.</a:t>
            </a:r>
          </a:p>
        </p:txBody>
      </p:sp>
      <p:pic>
        <p:nvPicPr>
          <p:cNvPr id="7" name="Picture 6" descr="A close up of a piece of paper&#10;&#10;Description automatically generated">
            <a:extLst>
              <a:ext uri="{FF2B5EF4-FFF2-40B4-BE49-F238E27FC236}">
                <a16:creationId xmlns:a16="http://schemas.microsoft.com/office/drawing/2014/main" id="{301B455E-2F21-4B04-965D-2EB43927C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1392702"/>
            <a:ext cx="3048000" cy="998806"/>
          </a:xfrm>
          <a:prstGeom prst="rect">
            <a:avLst/>
          </a:prstGeom>
        </p:spPr>
      </p:pic>
      <p:pic>
        <p:nvPicPr>
          <p:cNvPr id="26" name="Picture 25" descr="A close up of a piece of paper&#10;&#10;Description automatically generated">
            <a:extLst>
              <a:ext uri="{FF2B5EF4-FFF2-40B4-BE49-F238E27FC236}">
                <a16:creationId xmlns:a16="http://schemas.microsoft.com/office/drawing/2014/main" id="{47A52C70-C821-4EF2-A97C-9DBF9F5FA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5648179"/>
            <a:ext cx="3048000" cy="822960"/>
          </a:xfrm>
          <a:prstGeom prst="rect">
            <a:avLst/>
          </a:prstGeom>
        </p:spPr>
      </p:pic>
      <p:pic>
        <p:nvPicPr>
          <p:cNvPr id="27" name="Picture 26" descr="A close up of a piece of paper&#10;&#10;Description automatically generated">
            <a:extLst>
              <a:ext uri="{FF2B5EF4-FFF2-40B4-BE49-F238E27FC236}">
                <a16:creationId xmlns:a16="http://schemas.microsoft.com/office/drawing/2014/main" id="{70699686-3BBA-46A0-8805-A9A3DD1BB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085" y="45721"/>
            <a:ext cx="5291797" cy="998806"/>
          </a:xfrm>
          <a:prstGeom prst="rect">
            <a:avLst/>
          </a:prstGeom>
        </p:spPr>
      </p:pic>
    </p:spTree>
    <p:extLst>
      <p:ext uri="{BB962C8B-B14F-4D97-AF65-F5344CB8AC3E}">
        <p14:creationId xmlns:p14="http://schemas.microsoft.com/office/powerpoint/2010/main" val="1189793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wimming, underwater, animal&#10;&#10;Description automatically generated">
            <a:extLst>
              <a:ext uri="{FF2B5EF4-FFF2-40B4-BE49-F238E27FC236}">
                <a16:creationId xmlns:a16="http://schemas.microsoft.com/office/drawing/2014/main" id="{0A558BA1-1C5B-4967-9A24-E4AB40CF39D1}"/>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9091"/>
          <a:stretch/>
        </p:blipFill>
        <p:spPr>
          <a:xfrm>
            <a:off x="-4" y="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7E8E0A-7090-469C-8B4A-0CF4EEA92CB1}"/>
              </a:ext>
            </a:extLst>
          </p:cNvPr>
          <p:cNvSpPr>
            <a:spLocks noGrp="1"/>
          </p:cNvSpPr>
          <p:nvPr>
            <p:ph type="ctrTitle"/>
          </p:nvPr>
        </p:nvSpPr>
        <p:spPr>
          <a:xfrm>
            <a:off x="404552" y="0"/>
            <a:ext cx="11787427" cy="3854548"/>
          </a:xfrm>
        </p:spPr>
        <p:txBody>
          <a:bodyPr>
            <a:normAutofit/>
          </a:bodyPr>
          <a:lstStyle/>
          <a:p>
            <a:r>
              <a:rPr lang="en-IN" sz="5100" dirty="0">
                <a:solidFill>
                  <a:schemeClr val="bg1"/>
                </a:solidFill>
              </a:rPr>
              <a:t>   </a:t>
            </a:r>
            <a:r>
              <a:rPr lang="en-IN" sz="5100" b="1" dirty="0">
                <a:solidFill>
                  <a:schemeClr val="bg1"/>
                </a:solidFill>
              </a:rPr>
              <a:t>Development of Expert  Systems</a:t>
            </a:r>
            <a:br>
              <a:rPr lang="en-IN" sz="5100" dirty="0">
                <a:solidFill>
                  <a:schemeClr val="bg1"/>
                </a:solidFill>
              </a:rPr>
            </a:br>
            <a:endParaRPr lang="en-IN" sz="5100" dirty="0">
              <a:solidFill>
                <a:schemeClr val="bg1"/>
              </a:solidFill>
            </a:endParaRPr>
          </a:p>
        </p:txBody>
      </p:sp>
      <p:sp>
        <p:nvSpPr>
          <p:cNvPr id="3" name="Subtitle 2">
            <a:extLst>
              <a:ext uri="{FF2B5EF4-FFF2-40B4-BE49-F238E27FC236}">
                <a16:creationId xmlns:a16="http://schemas.microsoft.com/office/drawing/2014/main" id="{D5AA993F-B16A-4187-91BA-CF604B6FA097}"/>
              </a:ext>
            </a:extLst>
          </p:cNvPr>
          <p:cNvSpPr>
            <a:spLocks noGrp="1"/>
          </p:cNvSpPr>
          <p:nvPr>
            <p:ph type="subTitle" idx="1"/>
          </p:nvPr>
        </p:nvSpPr>
        <p:spPr>
          <a:xfrm>
            <a:off x="404553" y="5551469"/>
            <a:ext cx="9078562" cy="592975"/>
          </a:xfrm>
        </p:spPr>
        <p:txBody>
          <a:bodyPr anchor="ctr">
            <a:normAutofit/>
          </a:bodyPr>
          <a:lstStyle/>
          <a:p>
            <a:r>
              <a:rPr lang="en-IN" dirty="0">
                <a:solidFill>
                  <a:schemeClr val="bg1"/>
                </a:solidFill>
              </a:rPr>
              <a:t>…</a:t>
            </a:r>
          </a:p>
        </p:txBody>
      </p:sp>
    </p:spTree>
    <p:extLst>
      <p:ext uri="{BB962C8B-B14F-4D97-AF65-F5344CB8AC3E}">
        <p14:creationId xmlns:p14="http://schemas.microsoft.com/office/powerpoint/2010/main" val="2059471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5" name="Rectangle 5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5EBF4309-8514-4FE2-83EA-F95B0A75FF08}"/>
              </a:ext>
            </a:extLst>
          </p:cNvPr>
          <p:cNvPicPr>
            <a:picLocks noChangeAspect="1"/>
          </p:cNvPicPr>
          <p:nvPr/>
        </p:nvPicPr>
        <p:blipFill rotWithShape="1">
          <a:blip r:embed="rId2">
            <a:extLst>
              <a:ext uri="{28A0092B-C50C-407E-A947-70E740481C1C}">
                <a14:useLocalDpi xmlns:a14="http://schemas.microsoft.com/office/drawing/2010/main" val="0"/>
              </a:ext>
            </a:extLst>
          </a:blip>
          <a:srcRect l="25092" t="9119" r="27577" b="9091"/>
          <a:stretch/>
        </p:blipFill>
        <p:spPr>
          <a:xfrm>
            <a:off x="5725550" y="0"/>
            <a:ext cx="6466448" cy="6858000"/>
          </a:xfrm>
          <a:prstGeom prst="rect">
            <a:avLst/>
          </a:prstGeom>
        </p:spPr>
      </p:pic>
      <p:sp>
        <p:nvSpPr>
          <p:cNvPr id="57" name="Rectangle 5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BCC64E-5CA5-4CC0-BB58-DD7B76111A41}"/>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1800" dirty="0"/>
              <a:t>The process of ES development is iterative. Steps in developing the ES include −</a:t>
            </a:r>
            <a:br>
              <a:rPr lang="en-US" sz="1800" dirty="0"/>
            </a:br>
            <a:endParaRPr lang="en-US" sz="1800" dirty="0"/>
          </a:p>
        </p:txBody>
      </p:sp>
      <p:sp>
        <p:nvSpPr>
          <p:cNvPr id="59" name="Rectangle 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371F71C-7B29-4B16-A125-C4D9A9B91570}"/>
              </a:ext>
            </a:extLst>
          </p:cNvPr>
          <p:cNvSpPr>
            <a:spLocks noGrp="1"/>
          </p:cNvSpPr>
          <p:nvPr>
            <p:ph type="subTitle" idx="1"/>
          </p:nvPr>
        </p:nvSpPr>
        <p:spPr>
          <a:xfrm>
            <a:off x="371094" y="2718054"/>
            <a:ext cx="3438906" cy="3207258"/>
          </a:xfrm>
        </p:spPr>
        <p:txBody>
          <a:bodyPr vert="horz" lIns="91440" tIns="45720" rIns="91440" bIns="45720" rtlCol="0" anchor="t">
            <a:normAutofit/>
          </a:bodyPr>
          <a:lstStyle/>
          <a:p>
            <a:pPr indent="-228600">
              <a:buFont typeface="Arial" panose="020B0604020202020204" pitchFamily="34" charset="0"/>
              <a:buChar char="•"/>
            </a:pPr>
            <a:r>
              <a:rPr lang="en-US" sz="1700" dirty="0"/>
              <a:t>Identify Problem Domain</a:t>
            </a:r>
          </a:p>
          <a:p>
            <a:pPr indent="-228600">
              <a:buFont typeface="Arial" panose="020B0604020202020204" pitchFamily="34" charset="0"/>
              <a:buChar char="•"/>
            </a:pPr>
            <a:r>
              <a:rPr lang="en-US" sz="1700" dirty="0"/>
              <a:t>Design the System</a:t>
            </a:r>
          </a:p>
          <a:p>
            <a:pPr indent="-228600">
              <a:buFont typeface="Arial" panose="020B0604020202020204" pitchFamily="34" charset="0"/>
              <a:buChar char="•"/>
            </a:pPr>
            <a:r>
              <a:rPr lang="en-US" sz="1700" dirty="0"/>
              <a:t>Develop the Prototype</a:t>
            </a:r>
          </a:p>
          <a:p>
            <a:pPr indent="-228600">
              <a:buFont typeface="Arial" panose="020B0604020202020204" pitchFamily="34" charset="0"/>
              <a:buChar char="•"/>
            </a:pPr>
            <a:r>
              <a:rPr lang="en-US" sz="1700" dirty="0"/>
              <a:t>Test and Refine the Prototype</a:t>
            </a:r>
          </a:p>
          <a:p>
            <a:pPr indent="-228600">
              <a:buFont typeface="Arial" panose="020B0604020202020204" pitchFamily="34" charset="0"/>
              <a:buChar char="•"/>
            </a:pPr>
            <a:r>
              <a:rPr lang="en-US" sz="1700" dirty="0"/>
              <a:t>Develop and Complete the ES</a:t>
            </a:r>
          </a:p>
          <a:p>
            <a:pPr indent="-228600">
              <a:buFont typeface="Arial" panose="020B0604020202020204" pitchFamily="34" charset="0"/>
              <a:buChar char="•"/>
            </a:pPr>
            <a:r>
              <a:rPr lang="en-US" sz="1700" dirty="0"/>
              <a:t>Maintain the System</a:t>
            </a:r>
          </a:p>
          <a:p>
            <a:pPr indent="-228600">
              <a:buFont typeface="Arial" panose="020B0604020202020204" pitchFamily="34" charset="0"/>
              <a:buChar char="•"/>
            </a:pPr>
            <a:endParaRPr lang="en-US" sz="1700" dirty="0"/>
          </a:p>
        </p:txBody>
      </p:sp>
    </p:spTree>
    <p:extLst>
      <p:ext uri="{BB962C8B-B14F-4D97-AF65-F5344CB8AC3E}">
        <p14:creationId xmlns:p14="http://schemas.microsoft.com/office/powerpoint/2010/main" val="37264635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A397F-D556-4C80-8C37-A50F8D794F8F}"/>
              </a:ext>
            </a:extLst>
          </p:cNvPr>
          <p:cNvSpPr>
            <a:spLocks noGrp="1"/>
          </p:cNvSpPr>
          <p:nvPr>
            <p:ph type="ctrTitle"/>
          </p:nvPr>
        </p:nvSpPr>
        <p:spPr>
          <a:xfrm>
            <a:off x="7255564" y="834888"/>
            <a:ext cx="4314645" cy="1268958"/>
          </a:xfrm>
        </p:spPr>
        <p:txBody>
          <a:bodyPr vert="horz" lIns="91440" tIns="45720" rIns="91440" bIns="45720" rtlCol="0" anchor="b">
            <a:normAutofit/>
          </a:bodyPr>
          <a:lstStyle/>
          <a:p>
            <a:r>
              <a:rPr lang="en-US" sz="3200"/>
              <a:t>EXPERT SYSTEM TECHNOLOGY</a:t>
            </a:r>
          </a:p>
        </p:txBody>
      </p:sp>
      <p:pic>
        <p:nvPicPr>
          <p:cNvPr id="5" name="Picture 4" descr="A green light&#10;&#10;Description automatically generated">
            <a:extLst>
              <a:ext uri="{FF2B5EF4-FFF2-40B4-BE49-F238E27FC236}">
                <a16:creationId xmlns:a16="http://schemas.microsoft.com/office/drawing/2014/main" id="{6900F3BA-0BFF-464C-A3FA-F08D96942817}"/>
              </a:ext>
            </a:extLst>
          </p:cNvPr>
          <p:cNvPicPr>
            <a:picLocks noChangeAspect="1"/>
          </p:cNvPicPr>
          <p:nvPr/>
        </p:nvPicPr>
        <p:blipFill rotWithShape="1">
          <a:blip r:embed="rId2">
            <a:extLst>
              <a:ext uri="{28A0092B-C50C-407E-A947-70E740481C1C}">
                <a14:useLocalDpi xmlns:a14="http://schemas.microsoft.com/office/drawing/2010/main" val="0"/>
              </a:ext>
            </a:extLst>
          </a:blip>
          <a:srcRect l="31673" r="2921" b="-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8" name="Rectangle 17">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495CDD3B-E07E-48A9-BDBB-2D18EA4E05B0}"/>
              </a:ext>
            </a:extLst>
          </p:cNvPr>
          <p:cNvSpPr>
            <a:spLocks noGrp="1"/>
          </p:cNvSpPr>
          <p:nvPr>
            <p:ph type="subTitle" idx="1"/>
          </p:nvPr>
        </p:nvSpPr>
        <p:spPr>
          <a:xfrm>
            <a:off x="7331572" y="2395185"/>
            <a:ext cx="4860408" cy="4462815"/>
          </a:xfrm>
        </p:spPr>
        <p:txBody>
          <a:bodyPr vert="horz" lIns="91440" tIns="45720" rIns="91440" bIns="45720" rtlCol="0" anchor="t">
            <a:normAutofit/>
          </a:bodyPr>
          <a:lstStyle/>
          <a:p>
            <a:r>
              <a:rPr lang="en-US" sz="1700" i="1" dirty="0"/>
              <a:t>THERE ARE SEVERAL LEVELS OF ES TECH AVAILABLE </a:t>
            </a:r>
          </a:p>
          <a:p>
            <a:r>
              <a:rPr lang="en-US" sz="1700" b="1" dirty="0"/>
              <a:t>Expert systems technologies include −</a:t>
            </a:r>
          </a:p>
          <a:p>
            <a:pPr indent="-228600">
              <a:buFont typeface="Arial" panose="020B0604020202020204" pitchFamily="34" charset="0"/>
              <a:buChar char="•"/>
            </a:pPr>
            <a:endParaRPr lang="en-US" sz="1700" dirty="0"/>
          </a:p>
          <a:p>
            <a:pPr indent="-228600">
              <a:buFont typeface="Arial" panose="020B0604020202020204" pitchFamily="34" charset="0"/>
              <a:buChar char="•"/>
            </a:pPr>
            <a:r>
              <a:rPr lang="en-US" sz="1700" dirty="0"/>
              <a:t>Expert System Development Environment.</a:t>
            </a:r>
          </a:p>
          <a:p>
            <a:pPr indent="-228600">
              <a:buFont typeface="Arial" panose="020B0604020202020204" pitchFamily="34" charset="0"/>
              <a:buChar char="•"/>
            </a:pPr>
            <a:r>
              <a:rPr lang="en-US" sz="1700" dirty="0"/>
              <a:t>Tools.</a:t>
            </a:r>
          </a:p>
          <a:p>
            <a:pPr indent="-228600">
              <a:buFont typeface="Arial" panose="020B0604020202020204" pitchFamily="34" charset="0"/>
              <a:buChar char="•"/>
            </a:pPr>
            <a:r>
              <a:rPr lang="en-US" sz="1700" dirty="0"/>
              <a:t>Shells .</a:t>
            </a:r>
          </a:p>
        </p:txBody>
      </p:sp>
    </p:spTree>
    <p:extLst>
      <p:ext uri="{BB962C8B-B14F-4D97-AF65-F5344CB8AC3E}">
        <p14:creationId xmlns:p14="http://schemas.microsoft.com/office/powerpoint/2010/main" val="375362110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198CB0-EF10-41FF-818A-E1FC637B97CA}"/>
              </a:ext>
            </a:extLst>
          </p:cNvPr>
          <p:cNvPicPr>
            <a:picLocks noChangeAspect="1"/>
          </p:cNvPicPr>
          <p:nvPr/>
        </p:nvPicPr>
        <p:blipFill rotWithShape="1">
          <a:blip r:embed="rId2">
            <a:extLst>
              <a:ext uri="{28A0092B-C50C-407E-A947-70E740481C1C}">
                <a14:useLocalDpi xmlns:a14="http://schemas.microsoft.com/office/drawing/2010/main" val="0"/>
              </a:ext>
            </a:extLst>
          </a:blip>
          <a:srcRect l="41957" t="9091" r="10366" b="-1"/>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1ECC3E-43EC-4877-A442-D270E0915248}"/>
              </a:ext>
            </a:extLst>
          </p:cNvPr>
          <p:cNvSpPr>
            <a:spLocks noGrp="1"/>
          </p:cNvSpPr>
          <p:nvPr>
            <p:ph type="ctrTitle"/>
          </p:nvPr>
        </p:nvSpPr>
        <p:spPr>
          <a:xfrm>
            <a:off x="404553" y="3091928"/>
            <a:ext cx="9078562" cy="2387600"/>
          </a:xfrm>
        </p:spPr>
        <p:txBody>
          <a:bodyPr>
            <a:normAutofit/>
          </a:bodyPr>
          <a:lstStyle/>
          <a:p>
            <a:r>
              <a:rPr lang="en-IN" sz="5100" dirty="0">
                <a:solidFill>
                  <a:schemeClr val="bg1"/>
                </a:solidFill>
              </a:rPr>
              <a:t>                      </a:t>
            </a:r>
            <a:r>
              <a:rPr lang="en-IN" sz="5100" b="1" dirty="0">
                <a:solidFill>
                  <a:schemeClr val="bg1"/>
                </a:solidFill>
              </a:rPr>
              <a:t>ADVANTAGE </a:t>
            </a:r>
            <a:br>
              <a:rPr lang="en-IN" sz="5100" b="1" dirty="0">
                <a:solidFill>
                  <a:schemeClr val="bg1"/>
                </a:solidFill>
              </a:rPr>
            </a:br>
            <a:r>
              <a:rPr lang="en-IN" sz="5100" b="1" dirty="0">
                <a:solidFill>
                  <a:schemeClr val="bg1"/>
                </a:solidFill>
              </a:rPr>
              <a:t>                              &amp;</a:t>
            </a:r>
            <a:br>
              <a:rPr lang="en-IN" sz="5100" b="1" dirty="0">
                <a:solidFill>
                  <a:schemeClr val="bg1"/>
                </a:solidFill>
              </a:rPr>
            </a:br>
            <a:r>
              <a:rPr lang="en-IN" sz="5100" b="1" dirty="0">
                <a:solidFill>
                  <a:schemeClr val="bg1"/>
                </a:solidFill>
              </a:rPr>
              <a:t>                       LIMITATION</a:t>
            </a:r>
          </a:p>
        </p:txBody>
      </p:sp>
      <p:sp>
        <p:nvSpPr>
          <p:cNvPr id="3" name="Subtitle 2">
            <a:extLst>
              <a:ext uri="{FF2B5EF4-FFF2-40B4-BE49-F238E27FC236}">
                <a16:creationId xmlns:a16="http://schemas.microsoft.com/office/drawing/2014/main" id="{D252A3E6-4ACF-4987-A0E8-6012A370F33E}"/>
              </a:ext>
            </a:extLst>
          </p:cNvPr>
          <p:cNvSpPr>
            <a:spLocks noGrp="1"/>
          </p:cNvSpPr>
          <p:nvPr>
            <p:ph type="subTitle" idx="1"/>
          </p:nvPr>
        </p:nvSpPr>
        <p:spPr>
          <a:xfrm>
            <a:off x="404553" y="5551469"/>
            <a:ext cx="9078562" cy="592975"/>
          </a:xfrm>
        </p:spPr>
        <p:txBody>
          <a:bodyPr anchor="ctr">
            <a:normAutofit/>
          </a:bodyPr>
          <a:lstStyle/>
          <a:p>
            <a:r>
              <a:rPr lang="en-IN" dirty="0">
                <a:solidFill>
                  <a:schemeClr val="bg1"/>
                </a:solidFill>
              </a:rPr>
              <a:t>…</a:t>
            </a:r>
          </a:p>
        </p:txBody>
      </p:sp>
    </p:spTree>
    <p:extLst>
      <p:ext uri="{BB962C8B-B14F-4D97-AF65-F5344CB8AC3E}">
        <p14:creationId xmlns:p14="http://schemas.microsoft.com/office/powerpoint/2010/main" val="441419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holding, man, black&#10;&#10;Description automatically generated">
            <a:extLst>
              <a:ext uri="{FF2B5EF4-FFF2-40B4-BE49-F238E27FC236}">
                <a16:creationId xmlns:a16="http://schemas.microsoft.com/office/drawing/2014/main" id="{82E5E6E9-9009-4639-A0D8-85180CFB2A43}"/>
              </a:ext>
            </a:extLst>
          </p:cNvPr>
          <p:cNvPicPr>
            <a:picLocks noChangeAspect="1"/>
          </p:cNvPicPr>
          <p:nvPr/>
        </p:nvPicPr>
        <p:blipFill rotWithShape="1">
          <a:blip r:embed="rId2">
            <a:extLst>
              <a:ext uri="{28A0092B-C50C-407E-A947-70E740481C1C}">
                <a14:useLocalDpi xmlns:a14="http://schemas.microsoft.com/office/drawing/2010/main" val="0"/>
              </a:ext>
            </a:extLst>
          </a:blip>
          <a:srcRect l="44290" t="9091" r="5724"/>
          <a:stretch/>
        </p:blipFill>
        <p:spPr>
          <a:xfrm>
            <a:off x="4853354" y="10"/>
            <a:ext cx="7338647" cy="6857990"/>
          </a:xfrm>
          <a:prstGeom prst="rect">
            <a:avLst/>
          </a:prstGeom>
        </p:spPr>
      </p:pic>
      <p:sp>
        <p:nvSpPr>
          <p:cNvPr id="18" name="Rectangle 1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814FD4-59AC-49CF-B472-FC63E33BAAE6}"/>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800"/>
              <a:t>ADVANTAGES</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DF4BD0A5-9AEA-4BD5-B626-8CB2349550F1}"/>
              </a:ext>
            </a:extLst>
          </p:cNvPr>
          <p:cNvSpPr>
            <a:spLocks noGrp="1"/>
          </p:cNvSpPr>
          <p:nvPr>
            <p:ph type="subTitle" idx="1"/>
          </p:nvPr>
        </p:nvSpPr>
        <p:spPr>
          <a:xfrm>
            <a:off x="371093" y="2530601"/>
            <a:ext cx="9546629" cy="4327399"/>
          </a:xfrm>
        </p:spPr>
        <p:txBody>
          <a:bodyPr vert="horz" lIns="91440" tIns="45720" rIns="91440" bIns="45720" rtlCol="0" anchor="t">
            <a:normAutofit lnSpcReduction="10000"/>
          </a:bodyPr>
          <a:lstStyle/>
          <a:p>
            <a:pPr indent="-228600">
              <a:lnSpc>
                <a:spcPct val="100000"/>
              </a:lnSpc>
              <a:buFont typeface="Arial" panose="020B0604020202020204" pitchFamily="34" charset="0"/>
              <a:buChar char="•"/>
            </a:pPr>
            <a:r>
              <a:rPr lang="en-IN" sz="2400" dirty="0"/>
              <a:t>Increased Output and Productivity</a:t>
            </a:r>
          </a:p>
          <a:p>
            <a:pPr indent="-228600">
              <a:lnSpc>
                <a:spcPct val="100000"/>
              </a:lnSpc>
              <a:buFont typeface="Arial" panose="020B0604020202020204" pitchFamily="34" charset="0"/>
              <a:buChar char="•"/>
            </a:pPr>
            <a:r>
              <a:rPr lang="en-IN" sz="2400" dirty="0"/>
              <a:t>Decreased Decision Making Time</a:t>
            </a:r>
          </a:p>
          <a:p>
            <a:pPr indent="-228600">
              <a:lnSpc>
                <a:spcPct val="100000"/>
              </a:lnSpc>
              <a:buFont typeface="Arial" panose="020B0604020202020204" pitchFamily="34" charset="0"/>
              <a:buChar char="•"/>
            </a:pPr>
            <a:r>
              <a:rPr lang="en-IN" sz="2400" dirty="0"/>
              <a:t>Increased Process and </a:t>
            </a:r>
            <a:r>
              <a:rPr lang="en-IN" sz="2400" dirty="0" err="1"/>
              <a:t>ProductQuality</a:t>
            </a:r>
            <a:endParaRPr lang="en-IN" sz="2400" dirty="0"/>
          </a:p>
          <a:p>
            <a:pPr indent="-228600">
              <a:lnSpc>
                <a:spcPct val="100000"/>
              </a:lnSpc>
              <a:buFont typeface="Arial" panose="020B0604020202020204" pitchFamily="34" charset="0"/>
              <a:buChar char="•"/>
            </a:pPr>
            <a:r>
              <a:rPr lang="en-IN" sz="2400" dirty="0"/>
              <a:t>Reduced Downtime</a:t>
            </a:r>
          </a:p>
          <a:p>
            <a:pPr indent="-228600">
              <a:lnSpc>
                <a:spcPct val="100000"/>
              </a:lnSpc>
              <a:buFont typeface="Arial" panose="020B0604020202020204" pitchFamily="34" charset="0"/>
              <a:buChar char="•"/>
            </a:pPr>
            <a:r>
              <a:rPr lang="en-IN" sz="2400" dirty="0"/>
              <a:t>Capture Scarce Expertise</a:t>
            </a:r>
          </a:p>
          <a:p>
            <a:pPr indent="-228600">
              <a:lnSpc>
                <a:spcPct val="100000"/>
              </a:lnSpc>
              <a:buFont typeface="Arial" panose="020B0604020202020204" pitchFamily="34" charset="0"/>
              <a:buChar char="•"/>
            </a:pPr>
            <a:r>
              <a:rPr lang="en-IN" sz="2400" dirty="0" err="1"/>
              <a:t>FlexibilityEasier</a:t>
            </a:r>
            <a:r>
              <a:rPr lang="en-IN" sz="2400" dirty="0"/>
              <a:t> </a:t>
            </a:r>
          </a:p>
          <a:p>
            <a:pPr indent="-228600">
              <a:lnSpc>
                <a:spcPct val="100000"/>
              </a:lnSpc>
              <a:buFont typeface="Arial" panose="020B0604020202020204" pitchFamily="34" charset="0"/>
              <a:buChar char="•"/>
            </a:pPr>
            <a:r>
              <a:rPr lang="en-IN" sz="2400" dirty="0"/>
              <a:t>Equipment Operation Elimination of </a:t>
            </a:r>
            <a:r>
              <a:rPr lang="en-IN" sz="2400" dirty="0" err="1"/>
              <a:t>ExpensiveEquipment</a:t>
            </a:r>
            <a:r>
              <a:rPr lang="en-IN" sz="2400" dirty="0"/>
              <a:t>.</a:t>
            </a:r>
          </a:p>
          <a:p>
            <a:pPr indent="-228600">
              <a:lnSpc>
                <a:spcPct val="100000"/>
              </a:lnSpc>
              <a:buFont typeface="Arial" panose="020B0604020202020204" pitchFamily="34" charset="0"/>
              <a:buChar char="•"/>
            </a:pPr>
            <a:endParaRPr lang="en-IN" sz="2400" dirty="0"/>
          </a:p>
          <a:p>
            <a:pPr>
              <a:lnSpc>
                <a:spcPct val="100000"/>
              </a:lnSpc>
            </a:pPr>
            <a:r>
              <a:rPr lang="en-US" sz="2400" dirty="0"/>
              <a:t>ETC..</a:t>
            </a:r>
          </a:p>
        </p:txBody>
      </p:sp>
    </p:spTree>
    <p:extLst>
      <p:ext uri="{BB962C8B-B14F-4D97-AF65-F5344CB8AC3E}">
        <p14:creationId xmlns:p14="http://schemas.microsoft.com/office/powerpoint/2010/main" val="9629835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holding, man, black&#10;&#10;Description automatically generated">
            <a:extLst>
              <a:ext uri="{FF2B5EF4-FFF2-40B4-BE49-F238E27FC236}">
                <a16:creationId xmlns:a16="http://schemas.microsoft.com/office/drawing/2014/main" id="{747D1EC1-24F9-45FF-B020-7972ED9B71E6}"/>
              </a:ext>
            </a:extLst>
          </p:cNvPr>
          <p:cNvPicPr>
            <a:picLocks noChangeAspect="1"/>
          </p:cNvPicPr>
          <p:nvPr/>
        </p:nvPicPr>
        <p:blipFill rotWithShape="1">
          <a:blip r:embed="rId2">
            <a:extLst>
              <a:ext uri="{28A0092B-C50C-407E-A947-70E740481C1C}">
                <a14:useLocalDpi xmlns:a14="http://schemas.microsoft.com/office/drawing/2010/main" val="0"/>
              </a:ext>
            </a:extLst>
          </a:blip>
          <a:srcRect l="44290" t="9091" r="5724"/>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ECF14-2063-49F7-B2A6-91D0CE89FF23}"/>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800" dirty="0"/>
              <a:t>LIMITATIONS</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284201B-483D-43AC-AFE1-215511B3DE2C}"/>
              </a:ext>
            </a:extLst>
          </p:cNvPr>
          <p:cNvSpPr>
            <a:spLocks noGrp="1"/>
          </p:cNvSpPr>
          <p:nvPr>
            <p:ph type="subTitle" idx="1"/>
          </p:nvPr>
        </p:nvSpPr>
        <p:spPr>
          <a:xfrm>
            <a:off x="371093" y="2652718"/>
            <a:ext cx="6254790" cy="4186984"/>
          </a:xfrm>
        </p:spPr>
        <p:txBody>
          <a:bodyPr vert="horz" lIns="91440" tIns="45720" rIns="91440" bIns="45720" rtlCol="0" anchor="t">
            <a:noAutofit/>
          </a:bodyPr>
          <a:lstStyle/>
          <a:p>
            <a:pPr indent="-228600">
              <a:lnSpc>
                <a:spcPct val="100000"/>
              </a:lnSpc>
              <a:buFont typeface="Arial" panose="020B0604020202020204" pitchFamily="34" charset="0"/>
              <a:buChar char="•"/>
            </a:pPr>
            <a:r>
              <a:rPr lang="en-US" sz="2000" dirty="0"/>
              <a:t>Knowledge is not always readily available Expertise can be hard to extract from humans.</a:t>
            </a:r>
          </a:p>
          <a:p>
            <a:pPr indent="-228600">
              <a:lnSpc>
                <a:spcPct val="100000"/>
              </a:lnSpc>
              <a:buFont typeface="Arial" panose="020B0604020202020204" pitchFamily="34" charset="0"/>
              <a:buChar char="•"/>
            </a:pPr>
            <a:r>
              <a:rPr lang="en-US" sz="2000" dirty="0"/>
              <a:t>Each expert's approach may be different , yet correct .</a:t>
            </a:r>
          </a:p>
          <a:p>
            <a:pPr indent="-228600">
              <a:lnSpc>
                <a:spcPct val="100000"/>
              </a:lnSpc>
              <a:buFont typeface="Arial" panose="020B0604020202020204" pitchFamily="34" charset="0"/>
              <a:buChar char="•"/>
            </a:pPr>
            <a:r>
              <a:rPr lang="en-US" sz="2000" dirty="0"/>
              <a:t>Hard , even for a highly skilled expert , to work  under time pressure .</a:t>
            </a:r>
          </a:p>
          <a:p>
            <a:pPr indent="-228600">
              <a:lnSpc>
                <a:spcPct val="100000"/>
              </a:lnSpc>
              <a:buFont typeface="Arial" panose="020B0604020202020204" pitchFamily="34" charset="0"/>
              <a:buChar char="•"/>
            </a:pPr>
            <a:r>
              <a:rPr lang="en-US" sz="2000" dirty="0"/>
              <a:t>Expert system users have natural cognitive limits .</a:t>
            </a:r>
          </a:p>
          <a:p>
            <a:pPr indent="-228600">
              <a:lnSpc>
                <a:spcPct val="100000"/>
              </a:lnSpc>
              <a:buFont typeface="Arial" panose="020B0604020202020204" pitchFamily="34" charset="0"/>
              <a:buChar char="•"/>
            </a:pPr>
            <a:r>
              <a:rPr lang="en-US" sz="2000" dirty="0"/>
              <a:t>ES work well only in a narrow domain of knowledge.</a:t>
            </a:r>
          </a:p>
          <a:p>
            <a:pPr indent="-228600">
              <a:lnSpc>
                <a:spcPct val="100000"/>
              </a:lnSpc>
              <a:buFont typeface="Arial" panose="020B0604020202020204" pitchFamily="34" charset="0"/>
              <a:buChar char="•"/>
            </a:pPr>
            <a:endParaRPr lang="en-US" sz="2000" dirty="0"/>
          </a:p>
          <a:p>
            <a:pPr>
              <a:lnSpc>
                <a:spcPct val="100000"/>
              </a:lnSpc>
            </a:pPr>
            <a:r>
              <a:rPr lang="en-US" sz="2000" dirty="0"/>
              <a:t>ETC…</a:t>
            </a:r>
          </a:p>
        </p:txBody>
      </p:sp>
    </p:spTree>
    <p:extLst>
      <p:ext uri="{BB962C8B-B14F-4D97-AF65-F5344CB8AC3E}">
        <p14:creationId xmlns:p14="http://schemas.microsoft.com/office/powerpoint/2010/main" val="166280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basketball, game&#10;&#10;Description automatically generated">
            <a:extLst>
              <a:ext uri="{FF2B5EF4-FFF2-40B4-BE49-F238E27FC236}">
                <a16:creationId xmlns:a16="http://schemas.microsoft.com/office/drawing/2014/main" id="{0DD7C83F-AE9E-47DC-B57A-819A4663B737}"/>
              </a:ext>
            </a:extLst>
          </p:cNvPr>
          <p:cNvPicPr>
            <a:picLocks noChangeAspect="1"/>
          </p:cNvPicPr>
          <p:nvPr/>
        </p:nvPicPr>
        <p:blipFill rotWithShape="1">
          <a:blip r:embed="rId2">
            <a:extLst>
              <a:ext uri="{28A0092B-C50C-407E-A947-70E740481C1C}">
                <a14:useLocalDpi xmlns:a14="http://schemas.microsoft.com/office/drawing/2010/main" val="0"/>
              </a:ext>
            </a:extLst>
          </a:blip>
          <a:srcRect r="23585" b="9091"/>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749F29-57C0-488C-8C70-D6729862EB9F}"/>
              </a:ext>
            </a:extLst>
          </p:cNvPr>
          <p:cNvSpPr>
            <a:spLocks noGrp="1"/>
          </p:cNvSpPr>
          <p:nvPr>
            <p:ph type="ctrTitle"/>
          </p:nvPr>
        </p:nvSpPr>
        <p:spPr>
          <a:xfrm>
            <a:off x="477981" y="1122363"/>
            <a:ext cx="4023360" cy="3204134"/>
          </a:xfrm>
        </p:spPr>
        <p:txBody>
          <a:bodyPr anchor="b">
            <a:normAutofit/>
          </a:bodyPr>
          <a:lstStyle/>
          <a:p>
            <a:r>
              <a:rPr lang="en-IN" sz="4800"/>
              <a:t>THANKS</a:t>
            </a:r>
          </a:p>
        </p:txBody>
      </p:sp>
      <p:sp>
        <p:nvSpPr>
          <p:cNvPr id="3" name="Subtitle 2">
            <a:extLst>
              <a:ext uri="{FF2B5EF4-FFF2-40B4-BE49-F238E27FC236}">
                <a16:creationId xmlns:a16="http://schemas.microsoft.com/office/drawing/2014/main" id="{CAEEBF6E-0C47-4C5C-A22D-74508745634B}"/>
              </a:ext>
            </a:extLst>
          </p:cNvPr>
          <p:cNvSpPr>
            <a:spLocks noGrp="1"/>
          </p:cNvSpPr>
          <p:nvPr>
            <p:ph type="subTitle" idx="1"/>
          </p:nvPr>
        </p:nvSpPr>
        <p:spPr>
          <a:xfrm>
            <a:off x="477980" y="4872922"/>
            <a:ext cx="11714017" cy="1208141"/>
          </a:xfrm>
        </p:spPr>
        <p:txBody>
          <a:bodyPr>
            <a:normAutofit fontScale="92500" lnSpcReduction="20000"/>
          </a:bodyPr>
          <a:lstStyle/>
          <a:p>
            <a:r>
              <a:rPr lang="en-IN" sz="2000" dirty="0"/>
              <a:t>CREATED BY:-  DANISH ALI  - 2K18CSUN01043</a:t>
            </a:r>
          </a:p>
          <a:p>
            <a:r>
              <a:rPr lang="en-IN" sz="2000" dirty="0"/>
              <a:t>                            AMANPREET – 2K18CSUN01008</a:t>
            </a:r>
          </a:p>
          <a:p>
            <a:r>
              <a:rPr lang="en-IN" sz="2000" dirty="0"/>
              <a:t>                             [CSE – 4C] </a:t>
            </a:r>
          </a:p>
        </p:txBody>
      </p:sp>
      <p:sp>
        <p:nvSpPr>
          <p:cNvPr id="23"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48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rain&#10;&#10;Description automatically generated">
            <a:extLst>
              <a:ext uri="{FF2B5EF4-FFF2-40B4-BE49-F238E27FC236}">
                <a16:creationId xmlns:a16="http://schemas.microsoft.com/office/drawing/2014/main" id="{6A9C4FFD-5BA2-4930-A628-BD9C76F1121C}"/>
              </a:ext>
            </a:extLst>
          </p:cNvPr>
          <p:cNvPicPr>
            <a:picLocks noChangeAspect="1"/>
          </p:cNvPicPr>
          <p:nvPr/>
        </p:nvPicPr>
        <p:blipFill rotWithShape="1">
          <a:blip r:embed="rId2">
            <a:extLst>
              <a:ext uri="{28A0092B-C50C-407E-A947-70E740481C1C}">
                <a14:useLocalDpi xmlns:a14="http://schemas.microsoft.com/office/drawing/2010/main" val="0"/>
              </a:ext>
            </a:extLst>
          </a:blip>
          <a:srcRect t="3373" r="31053" b="5716"/>
          <a:stretch/>
        </p:blipFill>
        <p:spPr>
          <a:xfrm>
            <a:off x="2124222" y="10"/>
            <a:ext cx="10067778" cy="6857990"/>
          </a:xfrm>
          <a:prstGeom prst="rect">
            <a:avLst/>
          </a:prstGeom>
        </p:spPr>
      </p:pic>
      <p:sp>
        <p:nvSpPr>
          <p:cNvPr id="41" name="Rectangle 4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62574-7B7C-4A4C-8C15-A6A480C919DF}"/>
              </a:ext>
            </a:extLst>
          </p:cNvPr>
          <p:cNvSpPr>
            <a:spLocks noGrp="1"/>
          </p:cNvSpPr>
          <p:nvPr>
            <p:ph type="ctrTitle"/>
          </p:nvPr>
        </p:nvSpPr>
        <p:spPr>
          <a:xfrm>
            <a:off x="477980" y="914400"/>
            <a:ext cx="11714019" cy="2954215"/>
          </a:xfrm>
        </p:spPr>
        <p:txBody>
          <a:bodyPr anchor="b">
            <a:normAutofit/>
          </a:bodyPr>
          <a:lstStyle/>
          <a:p>
            <a:r>
              <a:rPr lang="en-IN" sz="4800" dirty="0"/>
              <a:t>                            welcome</a:t>
            </a:r>
          </a:p>
        </p:txBody>
      </p:sp>
      <p:sp>
        <p:nvSpPr>
          <p:cNvPr id="3" name="Subtitle 2">
            <a:extLst>
              <a:ext uri="{FF2B5EF4-FFF2-40B4-BE49-F238E27FC236}">
                <a16:creationId xmlns:a16="http://schemas.microsoft.com/office/drawing/2014/main" id="{9F177021-27DC-4130-A3FF-37B54E00F40D}"/>
              </a:ext>
            </a:extLst>
          </p:cNvPr>
          <p:cNvSpPr>
            <a:spLocks noGrp="1"/>
          </p:cNvSpPr>
          <p:nvPr>
            <p:ph type="subTitle" idx="1"/>
          </p:nvPr>
        </p:nvSpPr>
        <p:spPr>
          <a:xfrm>
            <a:off x="477980" y="4872922"/>
            <a:ext cx="4459780" cy="1208141"/>
          </a:xfrm>
        </p:spPr>
        <p:txBody>
          <a:bodyPr>
            <a:normAutofit/>
          </a:bodyPr>
          <a:lstStyle/>
          <a:p>
            <a:r>
              <a:rPr lang="en-IN" sz="2000" dirty="0"/>
              <a:t>CREATED BY :-  SYED DANISH ALI          </a:t>
            </a:r>
          </a:p>
          <a:p>
            <a:r>
              <a:rPr lang="en-IN" sz="2000" dirty="0"/>
              <a:t>                             AMANPREET SINGH</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643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A7491-3F37-4312-9A37-DF50008C317B}"/>
              </a:ext>
            </a:extLst>
          </p:cNvPr>
          <p:cNvSpPr>
            <a:spLocks noGrp="1"/>
          </p:cNvSpPr>
          <p:nvPr>
            <p:ph type="ctrTitle"/>
          </p:nvPr>
        </p:nvSpPr>
        <p:spPr>
          <a:xfrm>
            <a:off x="7223167" y="50601"/>
            <a:ext cx="4314645" cy="594118"/>
          </a:xfrm>
        </p:spPr>
        <p:txBody>
          <a:bodyPr vert="horz" lIns="91440" tIns="45720" rIns="91440" bIns="45720" rtlCol="0" anchor="b">
            <a:normAutofit/>
          </a:bodyPr>
          <a:lstStyle/>
          <a:p>
            <a:r>
              <a:rPr lang="en-US" sz="3200" dirty="0"/>
              <a:t>INTRODUCTION </a:t>
            </a:r>
          </a:p>
        </p:txBody>
      </p:sp>
      <p:pic>
        <p:nvPicPr>
          <p:cNvPr id="20" name="Picture 19" descr="A picture containing indoor, table, sitting, small&#10;&#10;Description automatically generated">
            <a:extLst>
              <a:ext uri="{FF2B5EF4-FFF2-40B4-BE49-F238E27FC236}">
                <a16:creationId xmlns:a16="http://schemas.microsoft.com/office/drawing/2014/main" id="{0F5E7E05-D290-440A-AC46-8B3DACC3CCD5}"/>
              </a:ext>
            </a:extLst>
          </p:cNvPr>
          <p:cNvPicPr>
            <a:picLocks noChangeAspect="1"/>
          </p:cNvPicPr>
          <p:nvPr/>
        </p:nvPicPr>
        <p:blipFill rotWithShape="1">
          <a:blip r:embed="rId2">
            <a:extLst>
              <a:ext uri="{28A0092B-C50C-407E-A947-70E740481C1C}">
                <a14:useLocalDpi xmlns:a14="http://schemas.microsoft.com/office/drawing/2010/main" val="0"/>
              </a:ext>
            </a:extLst>
          </a:blip>
          <a:srcRect l="14174" r="21424"/>
          <a:stretch/>
        </p:blipFill>
        <p:spPr>
          <a:xfrm>
            <a:off x="20" y="10"/>
            <a:ext cx="5430109"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36" name="Rectangle 35">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E48736AB-6283-4A24-840B-5311F9EE2D4A}"/>
              </a:ext>
            </a:extLst>
          </p:cNvPr>
          <p:cNvSpPr>
            <a:spLocks noGrp="1"/>
          </p:cNvSpPr>
          <p:nvPr>
            <p:ph type="subTitle" idx="1"/>
          </p:nvPr>
        </p:nvSpPr>
        <p:spPr>
          <a:xfrm>
            <a:off x="5489504" y="970671"/>
            <a:ext cx="6702475" cy="5836728"/>
          </a:xfrm>
        </p:spPr>
        <p:txBody>
          <a:bodyPr vert="horz" lIns="91440" tIns="45720" rIns="91440" bIns="45720" rtlCol="0" anchor="t">
            <a:normAutofit/>
          </a:bodyPr>
          <a:lstStyle/>
          <a:p>
            <a:pPr indent="-228600">
              <a:lnSpc>
                <a:spcPct val="100000"/>
              </a:lnSpc>
              <a:buFont typeface="Arial" panose="020B0604020202020204" pitchFamily="34" charset="0"/>
              <a:buChar char="•"/>
            </a:pPr>
            <a:r>
              <a:rPr lang="en-US" sz="2000" dirty="0">
                <a:solidFill>
                  <a:srgbClr val="002060"/>
                </a:solidFill>
                <a:latin typeface="Abadi" panose="020B0604020104020204" pitchFamily="34" charset="0"/>
              </a:rPr>
              <a:t>An expert system , is an interactive computer-based decision tool that uses both facts and heuristics to solve difficult decision making problems , based on knowledge acquired from an expert.</a:t>
            </a:r>
          </a:p>
          <a:p>
            <a:pPr indent="-228600">
              <a:lnSpc>
                <a:spcPct val="100000"/>
              </a:lnSpc>
              <a:buFont typeface="Arial" panose="020B0604020202020204" pitchFamily="34" charset="0"/>
              <a:buChar char="•"/>
            </a:pPr>
            <a:endParaRPr lang="en-US" sz="2000" dirty="0">
              <a:solidFill>
                <a:srgbClr val="002060"/>
              </a:solidFill>
              <a:latin typeface="Abadi" panose="020B0604020104020204" pitchFamily="34" charset="0"/>
            </a:endParaRPr>
          </a:p>
          <a:p>
            <a:pPr indent="-228600">
              <a:lnSpc>
                <a:spcPct val="100000"/>
              </a:lnSpc>
              <a:buFont typeface="Arial" panose="020B0604020202020204" pitchFamily="34" charset="0"/>
              <a:buChar char="•"/>
            </a:pPr>
            <a:r>
              <a:rPr lang="en-US" sz="2000" dirty="0">
                <a:solidFill>
                  <a:srgbClr val="002060"/>
                </a:solidFill>
                <a:latin typeface="Abadi" panose="020B0604020104020204" pitchFamily="34" charset="0"/>
              </a:rPr>
              <a:t>Inference engine + Knowledge = Expert system (Algorithm +Data  structures= Program in traditional computer)</a:t>
            </a:r>
          </a:p>
          <a:p>
            <a:pPr>
              <a:lnSpc>
                <a:spcPct val="100000"/>
              </a:lnSpc>
            </a:pPr>
            <a:r>
              <a:rPr lang="en-US" sz="2000" dirty="0">
                <a:solidFill>
                  <a:srgbClr val="002060"/>
                </a:solidFill>
                <a:latin typeface="Abadi" panose="020B0604020104020204" pitchFamily="34" charset="0"/>
              </a:rPr>
              <a:t> </a:t>
            </a:r>
          </a:p>
          <a:p>
            <a:pPr>
              <a:lnSpc>
                <a:spcPct val="100000"/>
              </a:lnSpc>
            </a:pPr>
            <a:endParaRPr lang="en-US" sz="2000" dirty="0">
              <a:solidFill>
                <a:srgbClr val="002060"/>
              </a:solidFill>
              <a:latin typeface="Abadi" panose="020B0604020104020204" pitchFamily="34" charset="0"/>
            </a:endParaRPr>
          </a:p>
          <a:p>
            <a:pPr indent="-228600">
              <a:lnSpc>
                <a:spcPct val="100000"/>
              </a:lnSpc>
              <a:buFont typeface="Arial" panose="020B0604020202020204" pitchFamily="34" charset="0"/>
              <a:buChar char="•"/>
            </a:pPr>
            <a:r>
              <a:rPr lang="en-US" sz="2000" dirty="0">
                <a:solidFill>
                  <a:srgbClr val="002060"/>
                </a:solidFill>
                <a:latin typeface="Abadi" panose="020B0604020104020204" pitchFamily="34" charset="0"/>
              </a:rPr>
              <a:t>First expert system , called DENDRAL ,was developed in the early 7o's at Stanford University</a:t>
            </a:r>
            <a:r>
              <a:rPr lang="en-US" sz="1200" dirty="0"/>
              <a:t>.</a:t>
            </a:r>
          </a:p>
        </p:txBody>
      </p:sp>
    </p:spTree>
    <p:extLst>
      <p:ext uri="{BB962C8B-B14F-4D97-AF65-F5344CB8AC3E}">
        <p14:creationId xmlns:p14="http://schemas.microsoft.com/office/powerpoint/2010/main" val="41314757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FCEF-F436-493E-A5E5-0AD00DD05994}"/>
              </a:ext>
            </a:extLst>
          </p:cNvPr>
          <p:cNvSpPr>
            <a:spLocks noGrp="1"/>
          </p:cNvSpPr>
          <p:nvPr>
            <p:ph type="ctrTitle"/>
          </p:nvPr>
        </p:nvSpPr>
        <p:spPr>
          <a:xfrm>
            <a:off x="576071" y="0"/>
            <a:ext cx="9072021" cy="649224"/>
          </a:xfrm>
        </p:spPr>
        <p:txBody>
          <a:bodyPr>
            <a:normAutofit/>
          </a:bodyPr>
          <a:lstStyle/>
          <a:p>
            <a:r>
              <a:rPr lang="en-IN" sz="4000" dirty="0"/>
              <a:t>BOOK DEFINITION</a:t>
            </a:r>
          </a:p>
        </p:txBody>
      </p:sp>
      <p:sp>
        <p:nvSpPr>
          <p:cNvPr id="3" name="Subtitle 2">
            <a:extLst>
              <a:ext uri="{FF2B5EF4-FFF2-40B4-BE49-F238E27FC236}">
                <a16:creationId xmlns:a16="http://schemas.microsoft.com/office/drawing/2014/main" id="{7EE9F7AC-D3F0-4FA7-98C6-73477C2BF83C}"/>
              </a:ext>
            </a:extLst>
          </p:cNvPr>
          <p:cNvSpPr>
            <a:spLocks noGrp="1"/>
          </p:cNvSpPr>
          <p:nvPr>
            <p:ph type="subTitle" idx="1"/>
          </p:nvPr>
        </p:nvSpPr>
        <p:spPr>
          <a:xfrm>
            <a:off x="400224" y="1292586"/>
            <a:ext cx="11472907" cy="3209075"/>
          </a:xfrm>
        </p:spPr>
        <p:txBody>
          <a:bodyPr/>
          <a:lstStyle/>
          <a:p>
            <a:r>
              <a:rPr lang="en-IN" dirty="0">
                <a:solidFill>
                  <a:srgbClr val="002060"/>
                </a:solidFill>
              </a:rPr>
              <a:t>In artificial intelligence, an </a:t>
            </a:r>
            <a:r>
              <a:rPr lang="en-IN" b="1" dirty="0">
                <a:solidFill>
                  <a:srgbClr val="002060"/>
                </a:solidFill>
              </a:rPr>
              <a:t>expert system</a:t>
            </a:r>
            <a:r>
              <a:rPr lang="en-IN" dirty="0">
                <a:solidFill>
                  <a:srgbClr val="002060"/>
                </a:solidFill>
              </a:rPr>
              <a:t> is a computer </a:t>
            </a:r>
            <a:r>
              <a:rPr lang="en-IN" b="1" dirty="0">
                <a:solidFill>
                  <a:srgbClr val="002060"/>
                </a:solidFill>
              </a:rPr>
              <a:t>system</a:t>
            </a:r>
            <a:r>
              <a:rPr lang="en-IN" dirty="0">
                <a:solidFill>
                  <a:srgbClr val="002060"/>
                </a:solidFill>
              </a:rPr>
              <a:t> that emulates the decision-making ability of a human </a:t>
            </a:r>
            <a:r>
              <a:rPr lang="en-IN" b="1" dirty="0">
                <a:solidFill>
                  <a:srgbClr val="002060"/>
                </a:solidFill>
              </a:rPr>
              <a:t>expert</a:t>
            </a:r>
            <a:r>
              <a:rPr lang="en-IN" dirty="0">
                <a:solidFill>
                  <a:srgbClr val="002060"/>
                </a:solidFill>
              </a:rPr>
              <a:t>. </a:t>
            </a:r>
            <a:r>
              <a:rPr lang="en-IN" b="1" dirty="0">
                <a:solidFill>
                  <a:srgbClr val="002060"/>
                </a:solidFill>
              </a:rPr>
              <a:t>Expert systems</a:t>
            </a:r>
            <a:r>
              <a:rPr lang="en-IN" dirty="0">
                <a:solidFill>
                  <a:srgbClr val="002060"/>
                </a:solidFill>
              </a:rPr>
              <a:t> are designed to solve complex problems by reasoning through bodies of knowledge, represented mainly as if–then rules rather than through conventional procedural code.</a:t>
            </a:r>
          </a:p>
        </p:txBody>
      </p:sp>
      <p:pic>
        <p:nvPicPr>
          <p:cNvPr id="5" name="Picture 4" descr="A green light&#10;&#10;Description automatically generated">
            <a:extLst>
              <a:ext uri="{FF2B5EF4-FFF2-40B4-BE49-F238E27FC236}">
                <a16:creationId xmlns:a16="http://schemas.microsoft.com/office/drawing/2014/main" id="{5BBE2C6B-49E1-4C1C-8DB6-57BDEDC32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1661"/>
            <a:ext cx="12212249" cy="2356339"/>
          </a:xfrm>
          <a:prstGeom prst="rect">
            <a:avLst/>
          </a:prstGeom>
        </p:spPr>
      </p:pic>
    </p:spTree>
    <p:extLst>
      <p:ext uri="{BB962C8B-B14F-4D97-AF65-F5344CB8AC3E}">
        <p14:creationId xmlns:p14="http://schemas.microsoft.com/office/powerpoint/2010/main" val="1272222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sky&#10;&#10;Description automatically generated">
            <a:extLst>
              <a:ext uri="{FF2B5EF4-FFF2-40B4-BE49-F238E27FC236}">
                <a16:creationId xmlns:a16="http://schemas.microsoft.com/office/drawing/2014/main" id="{DD965897-8F0C-4AE2-ADE0-965C45AC3E2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47" y="10"/>
            <a:ext cx="12191999" cy="6857990"/>
          </a:xfrm>
          <a:prstGeom prst="rect">
            <a:avLst/>
          </a:prstGeom>
        </p:spPr>
      </p:pic>
      <p:sp>
        <p:nvSpPr>
          <p:cNvPr id="39" name="Rectangle 3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99B4-7516-4703-8725-F973DCC149F1}"/>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IN" sz="3600" b="1" dirty="0">
                <a:solidFill>
                  <a:schemeClr val="bg1"/>
                </a:solidFill>
              </a:rPr>
              <a:t>H I S T O R Y</a:t>
            </a:r>
            <a:br>
              <a:rPr lang="en-IN" sz="3600" b="1" dirty="0">
                <a:solidFill>
                  <a:schemeClr val="bg1"/>
                </a:solidFill>
              </a:rPr>
            </a:br>
            <a:r>
              <a:rPr lang="en-IN" sz="3600" b="1" dirty="0">
                <a:solidFill>
                  <a:schemeClr val="bg1"/>
                </a:solidFill>
              </a:rPr>
              <a:t>O F </a:t>
            </a:r>
            <a:br>
              <a:rPr lang="en-IN" sz="3600" b="1" dirty="0">
                <a:solidFill>
                  <a:schemeClr val="bg1"/>
                </a:solidFill>
              </a:rPr>
            </a:br>
            <a:r>
              <a:rPr lang="en-IN" sz="3600" b="1" dirty="0">
                <a:solidFill>
                  <a:schemeClr val="bg1"/>
                </a:solidFill>
              </a:rPr>
              <a:t> E X P E R T   S Y S T E M </a:t>
            </a:r>
          </a:p>
        </p:txBody>
      </p:sp>
      <p:sp>
        <p:nvSpPr>
          <p:cNvPr id="3" name="Subtitle 2">
            <a:extLst>
              <a:ext uri="{FF2B5EF4-FFF2-40B4-BE49-F238E27FC236}">
                <a16:creationId xmlns:a16="http://schemas.microsoft.com/office/drawing/2014/main" id="{3C4EA492-24CC-47B2-AA69-4010CF4F12B3}"/>
              </a:ext>
            </a:extLst>
          </p:cNvPr>
          <p:cNvSpPr>
            <a:spLocks noGrp="1"/>
          </p:cNvSpPr>
          <p:nvPr>
            <p:ph type="subTitle" idx="1"/>
          </p:nvPr>
        </p:nvSpPr>
        <p:spPr>
          <a:xfrm flipV="1">
            <a:off x="643466" y="7501456"/>
            <a:ext cx="10902016" cy="75882"/>
          </a:xfrm>
          <a:effectLst>
            <a:outerShdw blurRad="50800" dist="38100" dir="2700000" algn="tl" rotWithShape="0">
              <a:prstClr val="black">
                <a:alpha val="40000"/>
              </a:prstClr>
            </a:outerShdw>
          </a:effectLst>
        </p:spPr>
        <p:txBody>
          <a:bodyPr>
            <a:normAutofit fontScale="25000" lnSpcReduction="20000"/>
          </a:bodyPr>
          <a:lstStyle/>
          <a:p>
            <a:pPr algn="ctr"/>
            <a:endParaRPr lang="en-IN" sz="1800" dirty="0">
              <a:solidFill>
                <a:schemeClr val="bg1"/>
              </a:solidFill>
            </a:endParaRPr>
          </a:p>
        </p:txBody>
      </p:sp>
      <p:cxnSp>
        <p:nvCxnSpPr>
          <p:cNvPr id="41" name="Straight Connector 4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79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9AB4C2-34B5-4723-8A2A-F7F835076DD6}"/>
              </a:ext>
            </a:extLst>
          </p:cNvPr>
          <p:cNvSpPr>
            <a:spLocks noGrp="1"/>
          </p:cNvSpPr>
          <p:nvPr>
            <p:ph type="ctrTitle"/>
          </p:nvPr>
        </p:nvSpPr>
        <p:spPr>
          <a:xfrm>
            <a:off x="1524003" y="1999615"/>
            <a:ext cx="9144000" cy="2764028"/>
          </a:xfrm>
        </p:spPr>
        <p:txBody>
          <a:bodyPr anchor="ctr">
            <a:normAutofit fontScale="90000"/>
          </a:bodyPr>
          <a:lstStyle/>
          <a:p>
            <a:pPr algn="ctr"/>
            <a:r>
              <a:rPr lang="en-IN" sz="1800" b="1" dirty="0">
                <a:solidFill>
                  <a:srgbClr val="002060"/>
                </a:solidFill>
              </a:rPr>
              <a:t>The first expert systems were created in the 1970s and then proliferated in the 1980s. </a:t>
            </a:r>
            <a:br>
              <a:rPr lang="en-IN" sz="1800" b="1" dirty="0">
                <a:solidFill>
                  <a:srgbClr val="002060"/>
                </a:solidFill>
              </a:rPr>
            </a:br>
            <a:br>
              <a:rPr lang="en-IN" sz="1800" b="1" dirty="0">
                <a:solidFill>
                  <a:srgbClr val="002060"/>
                </a:solidFill>
              </a:rPr>
            </a:br>
            <a:r>
              <a:rPr lang="en-IN" sz="1800" b="1" dirty="0">
                <a:solidFill>
                  <a:srgbClr val="002060"/>
                </a:solidFill>
              </a:rPr>
              <a:t>Expert systems were among the first truly successful forms of artificial intelligence (AI) software.</a:t>
            </a:r>
            <a:br>
              <a:rPr lang="en-IN" sz="1800" b="1" dirty="0">
                <a:solidFill>
                  <a:srgbClr val="002060"/>
                </a:solidFill>
              </a:rPr>
            </a:br>
            <a:br>
              <a:rPr lang="en-IN" sz="1800" b="1" dirty="0">
                <a:solidFill>
                  <a:srgbClr val="002060"/>
                </a:solidFill>
              </a:rPr>
            </a:br>
            <a:r>
              <a:rPr lang="en-IN" sz="1800" b="1" dirty="0">
                <a:solidFill>
                  <a:srgbClr val="002060"/>
                </a:solidFill>
              </a:rPr>
              <a:t>Goal of Al scientists &gt;develop computer programs that could in some sense think.</a:t>
            </a:r>
            <a:br>
              <a:rPr lang="en-IN" sz="1800" b="1" dirty="0">
                <a:solidFill>
                  <a:srgbClr val="002060"/>
                </a:solidFill>
              </a:rPr>
            </a:br>
            <a:br>
              <a:rPr lang="en-IN" sz="1800" b="1" dirty="0">
                <a:solidFill>
                  <a:srgbClr val="002060"/>
                </a:solidFill>
              </a:rPr>
            </a:br>
            <a:r>
              <a:rPr lang="en-IN" sz="1800" b="1" dirty="0">
                <a:solidFill>
                  <a:srgbClr val="002060"/>
                </a:solidFill>
              </a:rPr>
              <a:t>In 60s&gt;general purpose programs were developed for solving the classes of problems but this strategyproduced no breakthroughs.</a:t>
            </a:r>
            <a:br>
              <a:rPr lang="en-IN" sz="1800" b="1" dirty="0">
                <a:solidFill>
                  <a:srgbClr val="002060"/>
                </a:solidFill>
              </a:rPr>
            </a:br>
            <a:br>
              <a:rPr lang="en-IN" sz="1800" b="1" dirty="0">
                <a:solidFill>
                  <a:srgbClr val="002060"/>
                </a:solidFill>
              </a:rPr>
            </a:br>
            <a:r>
              <a:rPr lang="en-IN" sz="1800" b="1" dirty="0">
                <a:solidFill>
                  <a:srgbClr val="002060"/>
                </a:solidFill>
              </a:rPr>
              <a:t>In 1970&gt;it was realized that The problem-solving power of program comes from the knowledge it possesses.</a:t>
            </a:r>
            <a:br>
              <a:rPr lang="en-IN" sz="1800" b="1" dirty="0">
                <a:solidFill>
                  <a:srgbClr val="002060"/>
                </a:solidFill>
              </a:rPr>
            </a:br>
            <a:endParaRPr lang="en-IN" sz="1800" b="1" dirty="0">
              <a:solidFill>
                <a:srgbClr val="002060"/>
              </a:solidFill>
            </a:endParaRPr>
          </a:p>
        </p:txBody>
      </p:sp>
      <p:sp>
        <p:nvSpPr>
          <p:cNvPr id="3" name="Subtitle 2">
            <a:extLst>
              <a:ext uri="{FF2B5EF4-FFF2-40B4-BE49-F238E27FC236}">
                <a16:creationId xmlns:a16="http://schemas.microsoft.com/office/drawing/2014/main" id="{7EE0D0DF-EFFE-40A7-B52F-4A72D8FD39D4}"/>
              </a:ext>
            </a:extLst>
          </p:cNvPr>
          <p:cNvSpPr>
            <a:spLocks noGrp="1"/>
          </p:cNvSpPr>
          <p:nvPr>
            <p:ph type="subTitle" idx="1"/>
          </p:nvPr>
        </p:nvSpPr>
        <p:spPr>
          <a:xfrm>
            <a:off x="1966912" y="5645150"/>
            <a:ext cx="8258176" cy="631825"/>
          </a:xfrm>
        </p:spPr>
        <p:txBody>
          <a:bodyPr anchor="ctr">
            <a:normAutofit/>
          </a:bodyPr>
          <a:lstStyle/>
          <a:p>
            <a:pPr algn="ctr"/>
            <a:r>
              <a:rPr lang="en-IN" dirty="0"/>
              <a:t>HISTORY</a:t>
            </a:r>
            <a:endParaRPr lang="en-IN"/>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3037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5">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3D121-38D8-4DF1-B395-8901837F215E}"/>
              </a:ext>
            </a:extLst>
          </p:cNvPr>
          <p:cNvSpPr>
            <a:spLocks noGrp="1"/>
          </p:cNvSpPr>
          <p:nvPr>
            <p:ph type="ctrTitle"/>
          </p:nvPr>
        </p:nvSpPr>
        <p:spPr>
          <a:xfrm>
            <a:off x="4977574" y="0"/>
            <a:ext cx="6272784" cy="752476"/>
          </a:xfrm>
        </p:spPr>
        <p:txBody>
          <a:bodyPr vert="horz" lIns="91440" tIns="45720" rIns="91440" bIns="45720" rtlCol="0" anchor="b">
            <a:normAutofit fontScale="90000"/>
          </a:bodyPr>
          <a:lstStyle/>
          <a:p>
            <a:r>
              <a:rPr lang="en-US" sz="5200" dirty="0"/>
              <a:t>APPLICATIONS</a:t>
            </a:r>
          </a:p>
        </p:txBody>
      </p:sp>
      <p:pic>
        <p:nvPicPr>
          <p:cNvPr id="5" name="Picture 4" descr="A close up of a logo&#10;&#10;Description automatically generated">
            <a:extLst>
              <a:ext uri="{FF2B5EF4-FFF2-40B4-BE49-F238E27FC236}">
                <a16:creationId xmlns:a16="http://schemas.microsoft.com/office/drawing/2014/main" id="{922E6E49-FF5F-4D42-B917-2D2A7C97688D}"/>
              </a:ext>
            </a:extLst>
          </p:cNvPr>
          <p:cNvPicPr>
            <a:picLocks noChangeAspect="1"/>
          </p:cNvPicPr>
          <p:nvPr/>
        </p:nvPicPr>
        <p:blipFill rotWithShape="1">
          <a:blip r:embed="rId2">
            <a:extLst>
              <a:ext uri="{28A0092B-C50C-407E-A947-70E740481C1C}">
                <a14:useLocalDpi xmlns:a14="http://schemas.microsoft.com/office/drawing/2010/main" val="0"/>
              </a:ext>
            </a:extLst>
          </a:blip>
          <a:srcRect l="21355" r="41692"/>
          <a:stretch/>
        </p:blipFill>
        <p:spPr>
          <a:xfrm>
            <a:off x="20" y="10"/>
            <a:ext cx="4505305" cy="6857990"/>
          </a:xfrm>
          <a:prstGeom prst="rect">
            <a:avLst/>
          </a:prstGeom>
        </p:spPr>
      </p:pic>
      <p:sp>
        <p:nvSpPr>
          <p:cNvPr id="26" name="Rectangle 17">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060A603E-440D-48E9-95AF-CBC84F3E81CE}"/>
              </a:ext>
            </a:extLst>
          </p:cNvPr>
          <p:cNvSpPr>
            <a:spLocks noGrp="1"/>
          </p:cNvSpPr>
          <p:nvPr>
            <p:ph type="subTitle" idx="1"/>
          </p:nvPr>
        </p:nvSpPr>
        <p:spPr>
          <a:xfrm>
            <a:off x="5063514" y="1005840"/>
            <a:ext cx="6272784" cy="5852160"/>
          </a:xfrm>
        </p:spPr>
        <p:txBody>
          <a:bodyPr vert="horz" lIns="91440" tIns="45720" rIns="91440" bIns="45720" rtlCol="0">
            <a:normAutofit/>
          </a:bodyPr>
          <a:lstStyle/>
          <a:p>
            <a:pPr>
              <a:lnSpc>
                <a:spcPct val="100000"/>
              </a:lnSpc>
            </a:pPr>
            <a:r>
              <a:rPr lang="en-US" sz="2900" dirty="0"/>
              <a:t>Expert systems are computer applications which embody some non-algorithmic expertise for solving certain types of problems.</a:t>
            </a:r>
          </a:p>
          <a:p>
            <a:pPr>
              <a:lnSpc>
                <a:spcPct val="100000"/>
              </a:lnSpc>
            </a:pPr>
            <a:r>
              <a:rPr lang="en-US" sz="2900" dirty="0"/>
              <a:t>                                     </a:t>
            </a:r>
          </a:p>
          <a:p>
            <a:pPr>
              <a:lnSpc>
                <a:spcPct val="100000"/>
              </a:lnSpc>
            </a:pPr>
            <a:r>
              <a:rPr lang="en-US" sz="2900" b="1" dirty="0"/>
              <a:t>                                          </a:t>
            </a:r>
            <a:endParaRPr lang="en-US" sz="1100" dirty="0"/>
          </a:p>
          <a:p>
            <a:pPr>
              <a:lnSpc>
                <a:spcPct val="100000"/>
              </a:lnSpc>
            </a:pPr>
            <a:endParaRPr lang="en-US" sz="1100" dirty="0"/>
          </a:p>
          <a:p>
            <a:pPr>
              <a:lnSpc>
                <a:spcPct val="100000"/>
              </a:lnSpc>
            </a:pPr>
            <a:r>
              <a:rPr lang="en-US" sz="1100" dirty="0"/>
              <a:t>                                     </a:t>
            </a:r>
          </a:p>
        </p:txBody>
      </p:sp>
      <p:graphicFrame>
        <p:nvGraphicFramePr>
          <p:cNvPr id="6" name="Table 5">
            <a:extLst>
              <a:ext uri="{FF2B5EF4-FFF2-40B4-BE49-F238E27FC236}">
                <a16:creationId xmlns:a16="http://schemas.microsoft.com/office/drawing/2014/main" id="{8B714730-C835-4A80-AF4C-D87445065D32}"/>
              </a:ext>
            </a:extLst>
          </p:cNvPr>
          <p:cNvGraphicFramePr>
            <a:graphicFrameLocks noGrp="1"/>
          </p:cNvGraphicFramePr>
          <p:nvPr>
            <p:extLst>
              <p:ext uri="{D42A27DB-BD31-4B8C-83A1-F6EECF244321}">
                <p14:modId xmlns:p14="http://schemas.microsoft.com/office/powerpoint/2010/main" val="1042353626"/>
              </p:ext>
            </p:extLst>
          </p:nvPr>
        </p:nvGraphicFramePr>
        <p:xfrm>
          <a:off x="4505325" y="2935541"/>
          <a:ext cx="7686675" cy="3953554"/>
        </p:xfrm>
        <a:graphic>
          <a:graphicData uri="http://schemas.openxmlformats.org/drawingml/2006/table">
            <a:tbl>
              <a:tblPr/>
              <a:tblGrid>
                <a:gridCol w="2101644">
                  <a:extLst>
                    <a:ext uri="{9D8B030D-6E8A-4147-A177-3AD203B41FA5}">
                      <a16:colId xmlns:a16="http://schemas.microsoft.com/office/drawing/2014/main" val="2475744924"/>
                    </a:ext>
                  </a:extLst>
                </a:gridCol>
                <a:gridCol w="5585031">
                  <a:extLst>
                    <a:ext uri="{9D8B030D-6E8A-4147-A177-3AD203B41FA5}">
                      <a16:colId xmlns:a16="http://schemas.microsoft.com/office/drawing/2014/main" val="112837376"/>
                    </a:ext>
                  </a:extLst>
                </a:gridCol>
              </a:tblGrid>
              <a:tr h="309994">
                <a:tc>
                  <a:txBody>
                    <a:bodyPr/>
                    <a:lstStyle/>
                    <a:p>
                      <a:pPr algn="ctr" fontAlgn="t"/>
                      <a:r>
                        <a:rPr lang="en-IN" sz="1300">
                          <a:effectLst/>
                        </a:rPr>
                        <a:t>Application</a:t>
                      </a:r>
                    </a:p>
                  </a:txBody>
                  <a:tcPr marL="55220" marR="55220" marT="55220" marB="552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300">
                          <a:effectLst/>
                        </a:rPr>
                        <a:t>Description</a:t>
                      </a:r>
                    </a:p>
                  </a:txBody>
                  <a:tcPr marL="55220" marR="55220" marT="55220" marB="552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050480147"/>
                  </a:ext>
                </a:extLst>
              </a:tr>
              <a:tr h="457934">
                <a:tc>
                  <a:txBody>
                    <a:bodyPr/>
                    <a:lstStyle/>
                    <a:p>
                      <a:pPr algn="ctr" fontAlgn="ctr"/>
                      <a:r>
                        <a:rPr lang="en-IN" sz="1300">
                          <a:effectLst/>
                        </a:rPr>
                        <a:t>Design Domain</a:t>
                      </a:r>
                    </a:p>
                  </a:txBody>
                  <a:tcPr marL="55220" marR="55220" marT="55220" marB="5522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it-IT" sz="1300">
                          <a:effectLst/>
                        </a:rPr>
                        <a:t>Camera lens design, automobile design.</a:t>
                      </a:r>
                    </a:p>
                  </a:txBody>
                  <a:tcPr marL="55220" marR="55220" marT="55220" marB="552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33833040"/>
                  </a:ext>
                </a:extLst>
              </a:tr>
              <a:tr h="637125">
                <a:tc>
                  <a:txBody>
                    <a:bodyPr/>
                    <a:lstStyle/>
                    <a:p>
                      <a:pPr algn="ctr" fontAlgn="ctr"/>
                      <a:r>
                        <a:rPr lang="en-IN" sz="1300">
                          <a:effectLst/>
                        </a:rPr>
                        <a:t>Medical Domain</a:t>
                      </a:r>
                    </a:p>
                  </a:txBody>
                  <a:tcPr marL="55220" marR="55220" marT="55220" marB="5522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dirty="0">
                          <a:effectLst/>
                        </a:rPr>
                        <a:t>Diagnosis Systems to deduce cause of disease from observed data, conduction medical operations on humans.</a:t>
                      </a:r>
                    </a:p>
                  </a:txBody>
                  <a:tcPr marL="55220" marR="55220" marT="55220" marB="552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37795387"/>
                  </a:ext>
                </a:extLst>
              </a:tr>
              <a:tr h="816317">
                <a:tc>
                  <a:txBody>
                    <a:bodyPr/>
                    <a:lstStyle/>
                    <a:p>
                      <a:pPr algn="ctr" fontAlgn="ctr"/>
                      <a:r>
                        <a:rPr lang="en-IN" sz="1300">
                          <a:effectLst/>
                        </a:rPr>
                        <a:t>Monitoring Systems</a:t>
                      </a:r>
                    </a:p>
                  </a:txBody>
                  <a:tcPr marL="55220" marR="55220" marT="55220" marB="5522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a:effectLst/>
                        </a:rPr>
                        <a:t>Comparing data continuously with observed system or with prescribed behavior such as leakage monitoring in long petroleum pipeline.</a:t>
                      </a:r>
                    </a:p>
                  </a:txBody>
                  <a:tcPr marL="55220" marR="55220" marT="55220" marB="552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928126200"/>
                  </a:ext>
                </a:extLst>
              </a:tr>
              <a:tr h="637125">
                <a:tc>
                  <a:txBody>
                    <a:bodyPr/>
                    <a:lstStyle/>
                    <a:p>
                      <a:pPr algn="ctr" fontAlgn="ctr"/>
                      <a:r>
                        <a:rPr lang="en-IN" sz="1300">
                          <a:effectLst/>
                        </a:rPr>
                        <a:t>Process Control Systems</a:t>
                      </a:r>
                    </a:p>
                  </a:txBody>
                  <a:tcPr marL="55220" marR="55220" marT="55220" marB="5522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ctr"/>
                      <a:r>
                        <a:rPr lang="en-IN" sz="1300">
                          <a:effectLst/>
                        </a:rPr>
                        <a:t>Controlling a physical process based on monitoring.</a:t>
                      </a:r>
                    </a:p>
                  </a:txBody>
                  <a:tcPr marL="55220" marR="55220" marT="55220" marB="5522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08144354"/>
                  </a:ext>
                </a:extLst>
              </a:tr>
              <a:tr h="457934">
                <a:tc>
                  <a:txBody>
                    <a:bodyPr/>
                    <a:lstStyle/>
                    <a:p>
                      <a:pPr algn="ctr" fontAlgn="ctr"/>
                      <a:r>
                        <a:rPr lang="en-IN" sz="1300">
                          <a:effectLst/>
                        </a:rPr>
                        <a:t>Knowledge Domain</a:t>
                      </a:r>
                    </a:p>
                  </a:txBody>
                  <a:tcPr marL="55220" marR="55220" marT="55220" marB="5522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a:effectLst/>
                        </a:rPr>
                        <a:t>Finding out faults in vehicles, computers.</a:t>
                      </a:r>
                    </a:p>
                  </a:txBody>
                  <a:tcPr marL="55220" marR="55220" marT="55220" marB="552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2677177"/>
                  </a:ext>
                </a:extLst>
              </a:tr>
              <a:tr h="637125">
                <a:tc>
                  <a:txBody>
                    <a:bodyPr/>
                    <a:lstStyle/>
                    <a:p>
                      <a:pPr algn="ctr" fontAlgn="ctr"/>
                      <a:r>
                        <a:rPr lang="en-IN" sz="1300">
                          <a:effectLst/>
                        </a:rPr>
                        <a:t>Finance/Commerce</a:t>
                      </a:r>
                    </a:p>
                  </a:txBody>
                  <a:tcPr marL="55220" marR="55220" marT="55220" marB="5522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dirty="0">
                          <a:effectLst/>
                        </a:rPr>
                        <a:t>Detection of possible fraud, suspicious transactions, stock market trading, Airline scheduling, cargo scheduling.</a:t>
                      </a:r>
                    </a:p>
                  </a:txBody>
                  <a:tcPr marL="55220" marR="55220" marT="55220" marB="552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12568197"/>
                  </a:ext>
                </a:extLst>
              </a:tr>
            </a:tbl>
          </a:graphicData>
        </a:graphic>
      </p:graphicFrame>
      <p:sp>
        <p:nvSpPr>
          <p:cNvPr id="7" name="Rectangle 1">
            <a:extLst>
              <a:ext uri="{FF2B5EF4-FFF2-40B4-BE49-F238E27FC236}">
                <a16:creationId xmlns:a16="http://schemas.microsoft.com/office/drawing/2014/main" id="{172E7B09-94D8-4042-92F9-7EFB1ECB8B30}"/>
              </a:ext>
            </a:extLst>
          </p:cNvPr>
          <p:cNvSpPr>
            <a:spLocks noChangeArrowheads="1"/>
          </p:cNvSpPr>
          <p:nvPr/>
        </p:nvSpPr>
        <p:spPr bwMode="auto">
          <a:xfrm>
            <a:off x="7505764" y="2774624"/>
            <a:ext cx="223138"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160100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ky&#10;&#10;Description automatically generated">
            <a:extLst>
              <a:ext uri="{FF2B5EF4-FFF2-40B4-BE49-F238E27FC236}">
                <a16:creationId xmlns:a16="http://schemas.microsoft.com/office/drawing/2014/main" id="{91D226CD-F776-44C5-A2CA-594A9C533F5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47" y="10"/>
            <a:ext cx="12191999" cy="6857990"/>
          </a:xfrm>
          <a:prstGeom prst="rect">
            <a:avLst/>
          </a:prstGeom>
        </p:spPr>
      </p:pic>
      <p:sp>
        <p:nvSpPr>
          <p:cNvPr id="14"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8A941-22A2-4C50-9CC8-4C5246E948A7}"/>
              </a:ext>
            </a:extLst>
          </p:cNvPr>
          <p:cNvSpPr>
            <a:spLocks noGrp="1"/>
          </p:cNvSpPr>
          <p:nvPr>
            <p:ph type="ctrTitle"/>
          </p:nvPr>
        </p:nvSpPr>
        <p:spPr>
          <a:xfrm>
            <a:off x="643466" y="643467"/>
            <a:ext cx="10905059" cy="3391890"/>
          </a:xfrm>
          <a:effectLst>
            <a:outerShdw blurRad="50800" dist="38100" dir="2700000" algn="tl" rotWithShape="0">
              <a:prstClr val="black">
                <a:alpha val="40000"/>
              </a:prstClr>
            </a:outerShdw>
          </a:effectLst>
        </p:spPr>
        <p:txBody>
          <a:bodyPr>
            <a:normAutofit/>
          </a:bodyPr>
          <a:lstStyle/>
          <a:p>
            <a:pPr algn="ctr"/>
            <a:r>
              <a:rPr lang="en-IN" sz="3600" dirty="0">
                <a:solidFill>
                  <a:schemeClr val="bg1"/>
                </a:solidFill>
              </a:rPr>
              <a:t>    M O R E    A B O U T</a:t>
            </a:r>
            <a:br>
              <a:rPr lang="en-IN" sz="3600" dirty="0">
                <a:solidFill>
                  <a:schemeClr val="bg1"/>
                </a:solidFill>
              </a:rPr>
            </a:br>
            <a:br>
              <a:rPr lang="en-IN" sz="3600" dirty="0">
                <a:solidFill>
                  <a:schemeClr val="bg1"/>
                </a:solidFill>
              </a:rPr>
            </a:br>
            <a:br>
              <a:rPr lang="en-IN" sz="3600" dirty="0">
                <a:solidFill>
                  <a:schemeClr val="bg1"/>
                </a:solidFill>
              </a:rPr>
            </a:br>
            <a:r>
              <a:rPr lang="en-IN" sz="3600" dirty="0">
                <a:solidFill>
                  <a:schemeClr val="bg1"/>
                </a:solidFill>
              </a:rPr>
              <a:t>A R C H I T E C T U R E  OF  E X P E R T  S Y S T E M</a:t>
            </a:r>
          </a:p>
        </p:txBody>
      </p:sp>
      <p:cxnSp>
        <p:nvCxnSpPr>
          <p:cNvPr id="15" name="Straight Connector 11">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75D78C7-72BF-430C-BA0E-D41B8A4386D9}"/>
              </a:ext>
            </a:extLst>
          </p:cNvPr>
          <p:cNvSpPr>
            <a:spLocks noGrp="1"/>
          </p:cNvSpPr>
          <p:nvPr>
            <p:ph type="subTitle" idx="1"/>
          </p:nvPr>
        </p:nvSpPr>
        <p:spPr>
          <a:xfrm>
            <a:off x="576072" y="7877908"/>
            <a:ext cx="11036808" cy="46892"/>
          </a:xfrm>
        </p:spPr>
        <p:txBody>
          <a:bodyPr>
            <a:normAutofit fontScale="25000" lnSpcReduction="20000"/>
          </a:bodyPr>
          <a:lstStyle/>
          <a:p>
            <a:endParaRPr lang="en-IN" dirty="0"/>
          </a:p>
        </p:txBody>
      </p:sp>
    </p:spTree>
    <p:extLst>
      <p:ext uri="{BB962C8B-B14F-4D97-AF65-F5344CB8AC3E}">
        <p14:creationId xmlns:p14="http://schemas.microsoft.com/office/powerpoint/2010/main" val="10356825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TotalTime>
  <Words>697</Words>
  <Application>Microsoft Office PowerPoint</Application>
  <PresentationFormat>Widescreen</PresentationFormat>
  <Paragraphs>141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Abadi</vt:lpstr>
      <vt:lpstr>Abadi Extra Light</vt:lpstr>
      <vt:lpstr>AlternateGothic2 BT</vt:lpstr>
      <vt:lpstr>Arial</vt:lpstr>
      <vt:lpstr>Avenir Next LT Pro</vt:lpstr>
      <vt:lpstr>Calibri</vt:lpstr>
      <vt:lpstr>AccentBoxVTI</vt:lpstr>
      <vt:lpstr> EXPERT SYSTEM &amp; ARCHITECTURE </vt:lpstr>
      <vt:lpstr>ARCHITECTURE OF EXPERT SYSTEM .</vt:lpstr>
      <vt:lpstr>                            welcome</vt:lpstr>
      <vt:lpstr>INTRODUCTION </vt:lpstr>
      <vt:lpstr>BOOK DEFINITION</vt:lpstr>
      <vt:lpstr>H I S T O R Y O F   E X P E R T   S Y S T E M </vt:lpstr>
      <vt:lpstr>The first expert systems were created in the 1970s and then proliferated in the 1980s.   Expert systems were among the first truly successful forms of artificial intelligence (AI) software.  Goal of Al scientists &gt;develop computer programs that could in some sense think.  In 60s&gt;general purpose programs were developed for solving the classes of problems but this strategyproduced no breakthroughs.  In 1970&gt;it was realized that The problem-solving power of program comes from the knowledge it possesses. </vt:lpstr>
      <vt:lpstr>APPLICATIONS</vt:lpstr>
      <vt:lpstr>    M O R E    A B O U T   A R C H I T E C T U R E  OF  E X P E R T  S Y S T E M</vt:lpstr>
      <vt:lpstr>.</vt:lpstr>
      <vt:lpstr>PowerPoint Presentation</vt:lpstr>
      <vt:lpstr>The components of ES include −  Knowledge Base  Inference Engine  User Interface </vt:lpstr>
      <vt:lpstr>Let us see them one by one briefly − </vt:lpstr>
      <vt:lpstr>**Knowledge Base  It contains domain-specific and high-quality knowledge. Knowledge is required to exhibit intelligence. The success of any ES majorly depends upon the collection of highly accurate and precise knowledge.   What is Knowledge?  The data is collection of facts. The information is organized as data and facts about the task domain. Data, information, and past experience combined together are termed as knowledge </vt:lpstr>
      <vt:lpstr>Components of Knowledge Base - </vt:lpstr>
      <vt:lpstr>**Inference Engine </vt:lpstr>
      <vt:lpstr>**user interface</vt:lpstr>
      <vt:lpstr>              E X P E R T              S Y S T E M       A R C H I T E C T U R E</vt:lpstr>
      <vt:lpstr>ARCHITECTURE OF EXPERT SYSTEM</vt:lpstr>
      <vt:lpstr>.</vt:lpstr>
      <vt:lpstr>   Development of Expert  Systems </vt:lpstr>
      <vt:lpstr>The process of ES development is iterative. Steps in developing the ES include − </vt:lpstr>
      <vt:lpstr>EXPERT SYSTEM TECHNOLOGY</vt:lpstr>
      <vt:lpstr>                      ADVANTAGE                                &amp;                        LIMITATION</vt:lpstr>
      <vt:lpstr>ADVANTAGES</vt:lpstr>
      <vt:lpstr>LIMITATIONS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OF EXPERT SYSTEM</dc:title>
  <dc:creator>syed danish _ali</dc:creator>
  <cp:lastModifiedBy>syed danish _ali</cp:lastModifiedBy>
  <cp:revision>2</cp:revision>
  <dcterms:created xsi:type="dcterms:W3CDTF">2020-05-04T06:27:26Z</dcterms:created>
  <dcterms:modified xsi:type="dcterms:W3CDTF">2020-05-04T07:01:25Z</dcterms:modified>
</cp:coreProperties>
</file>